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Trebuchet MS" panose="020B0603020202020204" pitchFamily="34" charset="0"/>
      <p:regular r:id="rId44"/>
      <p:bold r:id="rId45"/>
      <p:italic r:id="rId46"/>
      <p:boldItalic r:id="rId47"/>
    </p:embeddedFont>
    <p:embeddedFont>
      <p:font typeface="Amatic SC" panose="020B0604020202020204" charset="-79"/>
      <p:regular r:id="rId48"/>
      <p:bold r:id="rId49"/>
    </p:embeddedFont>
    <p:embeddedFont>
      <p:font typeface="Roboto Thin" panose="020B0604020202020204" charset="0"/>
      <p:regular r:id="rId50"/>
      <p:bold r:id="rId51"/>
      <p:italic r:id="rId52"/>
      <p:boldItalic r:id="rId53"/>
    </p:embeddedFont>
    <p:embeddedFont>
      <p:font typeface="Maven Pro Black" panose="020B0604020202020204" charset="0"/>
      <p:bold r:id="rId54"/>
    </p:embeddedFont>
    <p:embeddedFont>
      <p:font typeface="Roboto" panose="020B0604020202020204" charset="0"/>
      <p:regular r:id="rId55"/>
      <p:bold r:id="rId56"/>
      <p:italic r:id="rId57"/>
      <p:boldItalic r:id="rId58"/>
    </p:embeddedFont>
    <p:embeddedFont>
      <p:font typeface="Maven Pro" panose="020B0604020202020204" charset="0"/>
      <p:regular r:id="rId59"/>
      <p:bold r:id="rId60"/>
    </p:embeddedFont>
    <p:embeddedFont>
      <p:font typeface="Roboto Medium" panose="020B0604020202020204" charset="0"/>
      <p:regular r:id="rId61"/>
      <p:bold r:id="rId62"/>
      <p:italic r:id="rId63"/>
      <p:boldItalic r:id="rId64"/>
    </p:embeddedFont>
    <p:embeddedFont>
      <p:font typeface="Nunit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C56AE6-ABF6-42DF-A845-6011671DC4FF}">
  <a:tblStyle styleId="{70C56AE6-ABF6-42DF-A845-6011671DC4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efcd899a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efcd899a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efcd899a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efcd899a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efcd899a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efcd899a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efcd899a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efcd899a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efcd899a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efcd899a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efcd899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efcd899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efcd899a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efcd899a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e70234d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e70234d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e70234d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e70234d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e70234d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e70234d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e70234d0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e70234d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e70234d0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e70234d0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e70234d0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e70234d0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e70234d0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e70234d0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e70234d0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e70234d0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5e70234d0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5e70234d0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e70234d0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e70234d0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e70234d0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e70234d0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e70234d0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e70234d0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5e70234d0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5e70234d0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e70234d0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e70234d0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e70234d05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e70234d0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e70234d0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e70234d0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e70234d0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e70234d0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e70234d0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e70234d0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5efcd899a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5efcd899a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e766fe99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e766fe99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d91811ae1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d91811ae1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e766fe99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e766fe99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d91811ae1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d91811ae1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d91811ae1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d91811ae1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26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d91811ae1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d91811ae1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efcd899a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efcd899a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efcd899a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efcd899a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73"/>
        <p:cNvGrpSpPr/>
        <p:nvPr/>
      </p:nvGrpSpPr>
      <p:grpSpPr>
        <a:xfrm>
          <a:off x="0" y="0"/>
          <a:ext cx="0" cy="0"/>
          <a:chOff x="0" y="0"/>
          <a:chExt cx="0" cy="0"/>
        </a:xfrm>
      </p:grpSpPr>
      <p:pic>
        <p:nvPicPr>
          <p:cNvPr id="274" name="Google Shape;274;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75" name="Google Shape;275;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13"/>
          <p:cNvGrpSpPr/>
          <p:nvPr/>
        </p:nvGrpSpPr>
        <p:grpSpPr>
          <a:xfrm>
            <a:off x="830392" y="1191256"/>
            <a:ext cx="745763" cy="45826"/>
            <a:chOff x="4580561" y="2589004"/>
            <a:chExt cx="1064464" cy="25200"/>
          </a:xfrm>
        </p:grpSpPr>
        <p:sp>
          <p:nvSpPr>
            <p:cNvPr id="277" name="Google Shape;277;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80" name="Google Shape;280;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81" name="Google Shape;281;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82" name="Google Shape;282;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83"/>
        <p:cNvGrpSpPr/>
        <p:nvPr/>
      </p:nvGrpSpPr>
      <p:grpSpPr>
        <a:xfrm>
          <a:off x="0" y="0"/>
          <a:ext cx="0" cy="0"/>
          <a:chOff x="0" y="0"/>
          <a:chExt cx="0" cy="0"/>
        </a:xfrm>
      </p:grpSpPr>
      <p:pic>
        <p:nvPicPr>
          <p:cNvPr id="284" name="Google Shape;284;p14"/>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285" name="Google Shape;285;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4"/>
          <p:cNvGrpSpPr/>
          <p:nvPr/>
        </p:nvGrpSpPr>
        <p:grpSpPr>
          <a:xfrm>
            <a:off x="830392" y="1191256"/>
            <a:ext cx="745763" cy="45826"/>
            <a:chOff x="4580561" y="2589004"/>
            <a:chExt cx="1064464" cy="25200"/>
          </a:xfrm>
        </p:grpSpPr>
        <p:sp>
          <p:nvSpPr>
            <p:cNvPr id="287" name="Google Shape;287;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1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90" name="Google Shape;290;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91" name="Google Shape;291;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92" name="Google Shape;292;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5"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298" name="Google Shape;298;p15"/>
          <p:cNvPicPr preferRelativeResize="0"/>
          <p:nvPr/>
        </p:nvPicPr>
        <p:blipFill rotWithShape="1">
          <a:blip r:embed="rId4">
            <a:alphaModFix/>
          </a:blip>
          <a:srcRect l="5571" r="5562"/>
          <a:stretch/>
        </p:blipFill>
        <p:spPr>
          <a:xfrm>
            <a:off x="5181200" y="1645500"/>
            <a:ext cx="3471225" cy="1974602"/>
          </a:xfrm>
          <a:prstGeom prst="rect">
            <a:avLst/>
          </a:prstGeom>
          <a:noFill/>
          <a:ln>
            <a:noFill/>
          </a:ln>
        </p:spPr>
      </p:pic>
      <p:pic>
        <p:nvPicPr>
          <p:cNvPr id="299" name="Google Shape;299;p15"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300" name="Google Shape;300;p15"/>
          <p:cNvSpPr txBox="1">
            <a:spLocks noGrp="1"/>
          </p:cNvSpPr>
          <p:nvPr>
            <p:ph type="ctrTitle"/>
          </p:nvPr>
        </p:nvSpPr>
        <p:spPr>
          <a:xfrm>
            <a:off x="364325" y="1183175"/>
            <a:ext cx="3787800" cy="14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Coding Cat</a:t>
            </a:r>
            <a:endParaRPr/>
          </a:p>
        </p:txBody>
      </p:sp>
      <p:sp>
        <p:nvSpPr>
          <p:cNvPr id="301" name="Google Shape;301;p15"/>
          <p:cNvSpPr txBox="1">
            <a:spLocks noGrp="1"/>
          </p:cNvSpPr>
          <p:nvPr>
            <p:ph type="subTitle" idx="1"/>
          </p:nvPr>
        </p:nvSpPr>
        <p:spPr>
          <a:xfrm>
            <a:off x="364325" y="2475300"/>
            <a:ext cx="4296900" cy="1542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dirty="0"/>
              <a:t>Ahmad Subaktagin Jabir	16.02.04.061</a:t>
            </a:r>
            <a:endParaRPr b="1" dirty="0"/>
          </a:p>
          <a:p>
            <a:pPr marL="0" lvl="0" indent="0" algn="l" rtl="0">
              <a:lnSpc>
                <a:spcPct val="150000"/>
              </a:lnSpc>
              <a:spcBef>
                <a:spcPts val="0"/>
              </a:spcBef>
              <a:spcAft>
                <a:spcPts val="0"/>
              </a:spcAft>
              <a:buNone/>
            </a:pPr>
            <a:r>
              <a:rPr lang="en" dirty="0"/>
              <a:t>Arunima Ayshee		</a:t>
            </a:r>
            <a:r>
              <a:rPr lang="en" dirty="0" smtClean="0"/>
              <a:t>16.02.04.066</a:t>
            </a:r>
            <a:endParaRPr dirty="0"/>
          </a:p>
          <a:p>
            <a:pPr marL="0" lvl="0" indent="0" algn="l" rtl="0">
              <a:lnSpc>
                <a:spcPct val="150000"/>
              </a:lnSpc>
              <a:spcBef>
                <a:spcPts val="0"/>
              </a:spcBef>
              <a:spcAft>
                <a:spcPts val="0"/>
              </a:spcAft>
              <a:buNone/>
            </a:pPr>
            <a:r>
              <a:rPr lang="en" dirty="0"/>
              <a:t>Rahat Bin Osman		</a:t>
            </a:r>
            <a:r>
              <a:rPr lang="en" dirty="0" smtClean="0"/>
              <a:t>16.02.04.083</a:t>
            </a:r>
            <a:endParaRPr dirty="0"/>
          </a:p>
          <a:p>
            <a:pPr marL="0" lvl="0" indent="0" algn="l" rtl="0">
              <a:lnSpc>
                <a:spcPct val="150000"/>
              </a:lnSpc>
              <a:spcBef>
                <a:spcPts val="0"/>
              </a:spcBef>
              <a:spcAft>
                <a:spcPts val="0"/>
              </a:spcAft>
              <a:buNone/>
            </a:pPr>
            <a:r>
              <a:rPr lang="en" dirty="0"/>
              <a:t>Aniqua Tabassum		</a:t>
            </a:r>
            <a:r>
              <a:rPr lang="en" dirty="0" smtClean="0"/>
              <a:t>16.02.04.085</a:t>
            </a:r>
            <a:endParaRPr dirty="0"/>
          </a:p>
        </p:txBody>
      </p:sp>
      <p:pic>
        <p:nvPicPr>
          <p:cNvPr id="302" name="Google Shape;302;p15"/>
          <p:cNvPicPr preferRelativeResize="0"/>
          <p:nvPr/>
        </p:nvPicPr>
        <p:blipFill rotWithShape="1">
          <a:blip r:embed="rId6">
            <a:alphaModFix/>
          </a:blip>
          <a:srcRect l="5736" r="5736"/>
          <a:stretch/>
        </p:blipFill>
        <p:spPr>
          <a:xfrm>
            <a:off x="8271300" y="2337575"/>
            <a:ext cx="872700" cy="1837573"/>
          </a:xfrm>
          <a:prstGeom prst="rect">
            <a:avLst/>
          </a:prstGeom>
          <a:noFill/>
          <a:ln>
            <a:noFill/>
          </a:ln>
        </p:spPr>
      </p:pic>
      <p:sp>
        <p:nvSpPr>
          <p:cNvPr id="303" name="Google Shape;303;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4"/>
          <p:cNvSpPr txBox="1">
            <a:spLocks noGrp="1"/>
          </p:cNvSpPr>
          <p:nvPr>
            <p:ph type="title" idx="4294967295"/>
          </p:nvPr>
        </p:nvSpPr>
        <p:spPr>
          <a:xfrm>
            <a:off x="0" y="482425"/>
            <a:ext cx="9144000" cy="11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Non Functional Requirements</a:t>
            </a:r>
            <a:endParaRPr>
              <a:solidFill>
                <a:srgbClr val="000000"/>
              </a:solidFill>
            </a:endParaRPr>
          </a:p>
        </p:txBody>
      </p:sp>
      <p:sp>
        <p:nvSpPr>
          <p:cNvPr id="383" name="Google Shape;383;p24"/>
          <p:cNvSpPr txBox="1">
            <a:spLocks noGrp="1"/>
          </p:cNvSpPr>
          <p:nvPr>
            <p:ph type="body" idx="4294967295"/>
          </p:nvPr>
        </p:nvSpPr>
        <p:spPr>
          <a:xfrm>
            <a:off x="0" y="1597875"/>
            <a:ext cx="9144000" cy="3032100"/>
          </a:xfrm>
          <a:prstGeom prst="rect">
            <a:avLst/>
          </a:prstGeom>
        </p:spPr>
        <p:txBody>
          <a:bodyPr spcFirstLastPara="1" wrap="square" lIns="91425" tIns="91425" rIns="91425" bIns="91425" anchor="t" anchorCtr="0">
            <a:noAutofit/>
          </a:bodyPr>
          <a:lstStyle/>
          <a:p>
            <a:pPr marL="3657600" lvl="0" indent="-355600" algn="l" rtl="0">
              <a:spcBef>
                <a:spcPts val="0"/>
              </a:spcBef>
              <a:spcAft>
                <a:spcPts val="0"/>
              </a:spcAft>
              <a:buClr>
                <a:srgbClr val="000000"/>
              </a:buClr>
              <a:buSzPts val="2000"/>
              <a:buAutoNum type="arabicPeriod"/>
            </a:pPr>
            <a:r>
              <a:rPr lang="en" sz="2000">
                <a:solidFill>
                  <a:srgbClr val="000000"/>
                </a:solidFill>
              </a:rPr>
              <a:t>Performance</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Security</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Reliability</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Usability</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Legal Constraints</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Portability</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Manageability</a:t>
            </a:r>
            <a:endParaRPr sz="2000">
              <a:solidFill>
                <a:srgbClr val="000000"/>
              </a:solidFill>
            </a:endParaRPr>
          </a:p>
          <a:p>
            <a:pPr marL="3657600" lvl="0" indent="-355600" algn="l" rtl="0">
              <a:spcBef>
                <a:spcPts val="0"/>
              </a:spcBef>
              <a:spcAft>
                <a:spcPts val="0"/>
              </a:spcAft>
              <a:buClr>
                <a:srgbClr val="000000"/>
              </a:buClr>
              <a:buSzPts val="2000"/>
              <a:buAutoNum type="arabicPeriod"/>
            </a:pPr>
            <a:r>
              <a:rPr lang="en" sz="2000">
                <a:solidFill>
                  <a:srgbClr val="000000"/>
                </a:solidFill>
              </a:rPr>
              <a:t>Defects and Managements</a:t>
            </a:r>
            <a:endParaRPr sz="2000">
              <a:solidFill>
                <a:srgbClr val="000000"/>
              </a:solidFill>
            </a:endParaRPr>
          </a:p>
        </p:txBody>
      </p:sp>
      <p:sp>
        <p:nvSpPr>
          <p:cNvPr id="384" name="Google Shape;384;p2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85" name="Google Shape;385;p24"/>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86" name="Google Shape;386;p24"/>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5"/>
          <p:cNvSpPr txBox="1">
            <a:spLocks noGrp="1"/>
          </p:cNvSpPr>
          <p:nvPr>
            <p:ph type="title" idx="4294967295"/>
          </p:nvPr>
        </p:nvSpPr>
        <p:spPr>
          <a:xfrm>
            <a:off x="0" y="0"/>
            <a:ext cx="9144000" cy="11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Overall Constraints</a:t>
            </a:r>
            <a:endParaRPr/>
          </a:p>
        </p:txBody>
      </p:sp>
      <p:sp>
        <p:nvSpPr>
          <p:cNvPr id="392" name="Google Shape;392;p25"/>
          <p:cNvSpPr txBox="1">
            <a:spLocks noGrp="1"/>
          </p:cNvSpPr>
          <p:nvPr>
            <p:ph type="body" idx="4294967295"/>
          </p:nvPr>
        </p:nvSpPr>
        <p:spPr>
          <a:xfrm>
            <a:off x="443400" y="1179600"/>
            <a:ext cx="8257200" cy="33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rgbClr val="000000"/>
              </a:solidFill>
            </a:endParaRPr>
          </a:p>
          <a:p>
            <a:pPr marL="457200" lvl="0" indent="-342900" algn="l" rtl="0">
              <a:spcBef>
                <a:spcPts val="1200"/>
              </a:spcBef>
              <a:spcAft>
                <a:spcPts val="0"/>
              </a:spcAft>
              <a:buClr>
                <a:srgbClr val="000000"/>
              </a:buClr>
              <a:buSzPts val="1800"/>
              <a:buChar char="●"/>
            </a:pPr>
            <a:r>
              <a:rPr lang="en" sz="2000" dirty="0">
                <a:solidFill>
                  <a:srgbClr val="000000"/>
                </a:solidFill>
              </a:rPr>
              <a:t>Maintenance of database.</a:t>
            </a:r>
            <a:endParaRPr sz="2000" dirty="0">
              <a:solidFill>
                <a:srgbClr val="000000"/>
              </a:solidFill>
            </a:endParaRPr>
          </a:p>
          <a:p>
            <a:pPr marL="457200" lvl="0" indent="-342900" algn="l" rtl="0">
              <a:spcBef>
                <a:spcPts val="0"/>
              </a:spcBef>
              <a:spcAft>
                <a:spcPts val="0"/>
              </a:spcAft>
              <a:buClr>
                <a:srgbClr val="000000"/>
              </a:buClr>
              <a:buSzPts val="1800"/>
              <a:buChar char="●"/>
            </a:pPr>
            <a:r>
              <a:rPr lang="en" sz="2000" dirty="0">
                <a:solidFill>
                  <a:srgbClr val="000000"/>
                </a:solidFill>
              </a:rPr>
              <a:t>Manage the programming problems.</a:t>
            </a:r>
            <a:endParaRPr sz="2000" dirty="0">
              <a:solidFill>
                <a:srgbClr val="000000"/>
              </a:solidFill>
            </a:endParaRPr>
          </a:p>
          <a:p>
            <a:pPr marL="457200" lvl="0" indent="-342900" algn="l" rtl="0">
              <a:spcBef>
                <a:spcPts val="0"/>
              </a:spcBef>
              <a:spcAft>
                <a:spcPts val="0"/>
              </a:spcAft>
              <a:buClr>
                <a:srgbClr val="000000"/>
              </a:buClr>
              <a:buSzPts val="1800"/>
              <a:buChar char="●"/>
            </a:pPr>
            <a:r>
              <a:rPr lang="en" sz="2000" dirty="0">
                <a:solidFill>
                  <a:srgbClr val="000000"/>
                </a:solidFill>
              </a:rPr>
              <a:t>Save Information of registered users and their Overall score.</a:t>
            </a:r>
            <a:endParaRPr sz="2000" dirty="0">
              <a:solidFill>
                <a:srgbClr val="000000"/>
              </a:solidFill>
            </a:endParaRPr>
          </a:p>
          <a:p>
            <a:pPr marL="457200" lvl="0" indent="-342900" algn="l" rtl="0">
              <a:spcBef>
                <a:spcPts val="0"/>
              </a:spcBef>
              <a:spcAft>
                <a:spcPts val="0"/>
              </a:spcAft>
              <a:buClr>
                <a:srgbClr val="000000"/>
              </a:buClr>
              <a:buSzPts val="1800"/>
              <a:buChar char="●"/>
            </a:pPr>
            <a:r>
              <a:rPr lang="en" sz="2000" dirty="0">
                <a:solidFill>
                  <a:srgbClr val="000000"/>
                </a:solidFill>
              </a:rPr>
              <a:t>Help recruiters for finding better candidates.</a:t>
            </a:r>
            <a:endParaRPr sz="2000" dirty="0">
              <a:solidFill>
                <a:srgbClr val="000000"/>
              </a:solidFill>
            </a:endParaRPr>
          </a:p>
          <a:p>
            <a:pPr marL="457200" lvl="0" indent="-342900" algn="l" rtl="0">
              <a:spcBef>
                <a:spcPts val="0"/>
              </a:spcBef>
              <a:spcAft>
                <a:spcPts val="0"/>
              </a:spcAft>
              <a:buClr>
                <a:srgbClr val="000000"/>
              </a:buClr>
              <a:buSzPts val="1800"/>
              <a:buChar char="●"/>
            </a:pPr>
            <a:r>
              <a:rPr lang="en" sz="2000" dirty="0">
                <a:solidFill>
                  <a:srgbClr val="000000"/>
                </a:solidFill>
              </a:rPr>
              <a:t>Proper authorization of accounts.</a:t>
            </a:r>
            <a:endParaRPr sz="2000" dirty="0">
              <a:solidFill>
                <a:srgbClr val="000000"/>
              </a:solidFill>
            </a:endParaRPr>
          </a:p>
          <a:p>
            <a:pPr marL="457200" lvl="0" indent="-342900" algn="l" rtl="0">
              <a:spcBef>
                <a:spcPts val="0"/>
              </a:spcBef>
              <a:spcAft>
                <a:spcPts val="0"/>
              </a:spcAft>
              <a:buClr>
                <a:srgbClr val="000000"/>
              </a:buClr>
              <a:buSzPts val="1800"/>
              <a:buChar char="●"/>
            </a:pPr>
            <a:r>
              <a:rPr lang="en" sz="2000" dirty="0">
                <a:solidFill>
                  <a:srgbClr val="000000"/>
                </a:solidFill>
              </a:rPr>
              <a:t>Removing inactive accounts</a:t>
            </a:r>
            <a:endParaRPr sz="2000" dirty="0">
              <a:solidFill>
                <a:srgbClr val="000000"/>
              </a:solidFill>
            </a:endParaRPr>
          </a:p>
          <a:p>
            <a:pPr marL="0" lvl="0" indent="0" algn="l" rtl="0">
              <a:spcBef>
                <a:spcPts val="1200"/>
              </a:spcBef>
              <a:spcAft>
                <a:spcPts val="1200"/>
              </a:spcAft>
              <a:buNone/>
            </a:pPr>
            <a:endParaRPr sz="2000" dirty="0">
              <a:solidFill>
                <a:srgbClr val="000000"/>
              </a:solidFill>
            </a:endParaRPr>
          </a:p>
        </p:txBody>
      </p:sp>
      <p:sp>
        <p:nvSpPr>
          <p:cNvPr id="393" name="Google Shape;393;p2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94" name="Google Shape;394;p25"/>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95" name="Google Shape;395;p25"/>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100" y="0"/>
            <a:ext cx="9144000" cy="514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t>Interview and Questionnaire</a:t>
            </a:r>
            <a:endParaRPr/>
          </a:p>
        </p:txBody>
      </p:sp>
      <p:sp>
        <p:nvSpPr>
          <p:cNvPr id="401" name="Google Shape;401;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02" name="Google Shape;402;p26"/>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403" name="Google Shape;403;p26"/>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7"/>
          <p:cNvSpPr txBox="1">
            <a:spLocks noGrp="1"/>
          </p:cNvSpPr>
          <p:nvPr>
            <p:ph type="title" idx="4294967295"/>
          </p:nvPr>
        </p:nvSpPr>
        <p:spPr>
          <a:xfrm>
            <a:off x="1303800" y="598575"/>
            <a:ext cx="70305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Sampling Decisions</a:t>
            </a:r>
            <a:endParaRPr/>
          </a:p>
        </p:txBody>
      </p:sp>
      <p:sp>
        <p:nvSpPr>
          <p:cNvPr id="409" name="Google Shape;409;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10" name="Google Shape;410;p27"/>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11" name="Google Shape;411;p27"/>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grpSp>
        <p:nvGrpSpPr>
          <p:cNvPr id="2" name="Group 1"/>
          <p:cNvGrpSpPr/>
          <p:nvPr/>
        </p:nvGrpSpPr>
        <p:grpSpPr>
          <a:xfrm>
            <a:off x="1716272" y="2006450"/>
            <a:ext cx="5711456" cy="1130601"/>
            <a:chOff x="1617600" y="2006450"/>
            <a:chExt cx="5711456" cy="1130601"/>
          </a:xfrm>
        </p:grpSpPr>
        <p:pic>
          <p:nvPicPr>
            <p:cNvPr id="412" name="Google Shape;412;p27"/>
            <p:cNvPicPr preferRelativeResize="0"/>
            <p:nvPr/>
          </p:nvPicPr>
          <p:blipFill>
            <a:blip r:embed="rId3">
              <a:alphaModFix/>
            </a:blip>
            <a:stretch>
              <a:fillRect/>
            </a:stretch>
          </p:blipFill>
          <p:spPr>
            <a:xfrm>
              <a:off x="1617600" y="2006450"/>
              <a:ext cx="1130601" cy="1130601"/>
            </a:xfrm>
            <a:prstGeom prst="rect">
              <a:avLst/>
            </a:prstGeom>
            <a:noFill/>
            <a:ln>
              <a:noFill/>
            </a:ln>
          </p:spPr>
        </p:pic>
        <p:pic>
          <p:nvPicPr>
            <p:cNvPr id="413" name="Google Shape;413;p27"/>
            <p:cNvPicPr preferRelativeResize="0"/>
            <p:nvPr/>
          </p:nvPicPr>
          <p:blipFill>
            <a:blip r:embed="rId4">
              <a:alphaModFix/>
            </a:blip>
            <a:stretch>
              <a:fillRect/>
            </a:stretch>
          </p:blipFill>
          <p:spPr>
            <a:xfrm>
              <a:off x="3248275" y="2006450"/>
              <a:ext cx="2541275" cy="1130600"/>
            </a:xfrm>
            <a:prstGeom prst="rect">
              <a:avLst/>
            </a:prstGeom>
            <a:noFill/>
            <a:ln>
              <a:noFill/>
            </a:ln>
          </p:spPr>
        </p:pic>
        <p:pic>
          <p:nvPicPr>
            <p:cNvPr id="414" name="Google Shape;414;p27"/>
            <p:cNvPicPr preferRelativeResize="0"/>
            <p:nvPr/>
          </p:nvPicPr>
          <p:blipFill>
            <a:blip r:embed="rId5">
              <a:alphaModFix/>
            </a:blip>
            <a:stretch>
              <a:fillRect/>
            </a:stretch>
          </p:blipFill>
          <p:spPr>
            <a:xfrm>
              <a:off x="6172526" y="2006451"/>
              <a:ext cx="1156530" cy="1130600"/>
            </a:xfrm>
            <a:prstGeom prst="rect">
              <a:avLst/>
            </a:prstGeom>
            <a:noFill/>
            <a:ln>
              <a:noFill/>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title" idx="4294967295"/>
          </p:nvPr>
        </p:nvSpPr>
        <p:spPr>
          <a:xfrm>
            <a:off x="1303800" y="598575"/>
            <a:ext cx="70305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Sample Design</a:t>
            </a:r>
            <a:endParaRPr/>
          </a:p>
        </p:txBody>
      </p:sp>
      <p:sp>
        <p:nvSpPr>
          <p:cNvPr id="420" name="Google Shape;420;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421" name="Google Shape;421;p28"/>
          <p:cNvGraphicFramePr/>
          <p:nvPr/>
        </p:nvGraphicFramePr>
        <p:xfrm>
          <a:off x="952500" y="1798175"/>
          <a:ext cx="7239000" cy="2326911"/>
        </p:xfrm>
        <a:graphic>
          <a:graphicData uri="http://schemas.openxmlformats.org/drawingml/2006/table">
            <a:tbl>
              <a:tblPr>
                <a:noFill/>
                <a:tableStyleId>{70C56AE6-ABF6-42DF-A845-6011671DC4FF}</a:tableStyleId>
              </a:tblPr>
              <a:tblGrid>
                <a:gridCol w="2206100">
                  <a:extLst>
                    <a:ext uri="{9D8B030D-6E8A-4147-A177-3AD203B41FA5}">
                      <a16:colId xmlns:a16="http://schemas.microsoft.com/office/drawing/2014/main" val="20000"/>
                    </a:ext>
                  </a:extLst>
                </a:gridCol>
                <a:gridCol w="5032900">
                  <a:extLst>
                    <a:ext uri="{9D8B030D-6E8A-4147-A177-3AD203B41FA5}">
                      <a16:colId xmlns:a16="http://schemas.microsoft.com/office/drawing/2014/main" val="20001"/>
                    </a:ext>
                  </a:extLst>
                </a:gridCol>
              </a:tblGrid>
              <a:tr h="760225">
                <a:tc>
                  <a:txBody>
                    <a:bodyPr/>
                    <a:lstStyle/>
                    <a:p>
                      <a:pPr marL="0" lvl="0" indent="0" algn="l" rtl="0">
                        <a:spcBef>
                          <a:spcPts val="0"/>
                        </a:spcBef>
                        <a:spcAft>
                          <a:spcPts val="0"/>
                        </a:spcAft>
                        <a:buNone/>
                      </a:pPr>
                      <a:r>
                        <a:rPr lang="en">
                          <a:latin typeface="Trebuchet MS"/>
                          <a:ea typeface="Trebuchet MS"/>
                          <a:cs typeface="Trebuchet MS"/>
                          <a:sym typeface="Trebuchet MS"/>
                        </a:rPr>
                        <a:t>Sample Size</a:t>
                      </a:r>
                      <a:endParaRPr>
                        <a:latin typeface="Trebuchet MS"/>
                        <a:ea typeface="Trebuchet MS"/>
                        <a:cs typeface="Trebuchet MS"/>
                        <a:sym typeface="Trebuchet MS"/>
                      </a:endParaRPr>
                    </a:p>
                  </a:txBody>
                  <a:tcPr marL="91425" marR="91425" marT="91425" marB="91425"/>
                </a:tc>
                <a:tc>
                  <a:txBody>
                    <a:bodyPr/>
                    <a:lstStyle/>
                    <a:p>
                      <a:pPr marL="0" lvl="0" indent="0" algn="l" rtl="0">
                        <a:lnSpc>
                          <a:spcPct val="115000"/>
                        </a:lnSpc>
                        <a:spcBef>
                          <a:spcPts val="0"/>
                        </a:spcBef>
                        <a:spcAft>
                          <a:spcPts val="1200"/>
                        </a:spcAft>
                        <a:buNone/>
                      </a:pPr>
                      <a:r>
                        <a:rPr lang="en" sz="1200">
                          <a:latin typeface="Trebuchet MS"/>
                          <a:ea typeface="Trebuchet MS"/>
                          <a:cs typeface="Trebuchet MS"/>
                          <a:sym typeface="Trebuchet MS"/>
                        </a:rPr>
                        <a:t>The sample size selected for the research is 78.</a:t>
                      </a:r>
                      <a:endParaRPr sz="12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0"/>
                  </a:ext>
                </a:extLst>
              </a:tr>
              <a:tr h="752900">
                <a:tc>
                  <a:txBody>
                    <a:bodyPr/>
                    <a:lstStyle/>
                    <a:p>
                      <a:pPr marL="0" lvl="0" indent="0" algn="l" rtl="0">
                        <a:spcBef>
                          <a:spcPts val="0"/>
                        </a:spcBef>
                        <a:spcAft>
                          <a:spcPts val="0"/>
                        </a:spcAft>
                        <a:buNone/>
                      </a:pPr>
                      <a:r>
                        <a:rPr lang="en">
                          <a:latin typeface="Trebuchet MS"/>
                          <a:ea typeface="Trebuchet MS"/>
                          <a:cs typeface="Trebuchet MS"/>
                          <a:sym typeface="Trebuchet MS"/>
                        </a:rPr>
                        <a:t>Parameters of Interests</a:t>
                      </a:r>
                      <a:endParaRPr>
                        <a:latin typeface="Trebuchet MS"/>
                        <a:ea typeface="Trebuchet MS"/>
                        <a:cs typeface="Trebuchet MS"/>
                        <a:sym typeface="Trebuchet MS"/>
                      </a:endParaRPr>
                    </a:p>
                  </a:txBody>
                  <a:tcPr marL="91425" marR="91425" marT="91425" marB="91425"/>
                </a:tc>
                <a:tc>
                  <a:txBody>
                    <a:bodyPr/>
                    <a:lstStyle/>
                    <a:p>
                      <a:pPr marL="0" lvl="0" indent="0" algn="l" rtl="0">
                        <a:lnSpc>
                          <a:spcPct val="115000"/>
                        </a:lnSpc>
                        <a:spcBef>
                          <a:spcPts val="0"/>
                        </a:spcBef>
                        <a:spcAft>
                          <a:spcPts val="1200"/>
                        </a:spcAft>
                        <a:buNone/>
                      </a:pPr>
                      <a:r>
                        <a:rPr lang="en" sz="1200">
                          <a:latin typeface="Trebuchet MS"/>
                          <a:ea typeface="Trebuchet MS"/>
                          <a:cs typeface="Trebuchet MS"/>
                          <a:sym typeface="Trebuchet MS"/>
                        </a:rPr>
                        <a:t>The major parameter of interest is the subgroup of people who are interested in coding.</a:t>
                      </a:r>
                      <a:endParaRPr sz="12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1"/>
                  </a:ext>
                </a:extLst>
              </a:tr>
              <a:tr h="752900">
                <a:tc>
                  <a:txBody>
                    <a:bodyPr/>
                    <a:lstStyle/>
                    <a:p>
                      <a:pPr marL="0" lvl="0" indent="0" algn="l" rtl="0">
                        <a:spcBef>
                          <a:spcPts val="0"/>
                        </a:spcBef>
                        <a:spcAft>
                          <a:spcPts val="0"/>
                        </a:spcAft>
                        <a:buNone/>
                      </a:pPr>
                      <a:r>
                        <a:rPr lang="en">
                          <a:latin typeface="Trebuchet MS"/>
                          <a:ea typeface="Trebuchet MS"/>
                          <a:cs typeface="Trebuchet MS"/>
                          <a:sym typeface="Trebuchet MS"/>
                        </a:rPr>
                        <a:t>Sampling Technique</a:t>
                      </a:r>
                      <a:endParaRPr>
                        <a:latin typeface="Trebuchet MS"/>
                        <a:ea typeface="Trebuchet MS"/>
                        <a:cs typeface="Trebuchet MS"/>
                        <a:sym typeface="Trebuchet MS"/>
                      </a:endParaRPr>
                    </a:p>
                  </a:txBody>
                  <a:tcPr marL="91425" marR="91425" marT="91425" marB="91425"/>
                </a:tc>
                <a:tc>
                  <a:txBody>
                    <a:bodyPr/>
                    <a:lstStyle/>
                    <a:p>
                      <a:pPr marL="0" lvl="0" indent="0" algn="l" rtl="0">
                        <a:lnSpc>
                          <a:spcPct val="115000"/>
                        </a:lnSpc>
                        <a:spcBef>
                          <a:spcPts val="0"/>
                        </a:spcBef>
                        <a:spcAft>
                          <a:spcPts val="1200"/>
                        </a:spcAft>
                        <a:buNone/>
                      </a:pPr>
                      <a:r>
                        <a:rPr lang="en" sz="1200" dirty="0">
                          <a:latin typeface="Trebuchet MS"/>
                          <a:ea typeface="Trebuchet MS"/>
                          <a:cs typeface="Trebuchet MS"/>
                          <a:sym typeface="Trebuchet MS"/>
                        </a:rPr>
                        <a:t>Clustered Sampling (Clusters  are people with a CSE background from different universities and different jobs, such as students, faculty members and developers)</a:t>
                      </a:r>
                      <a:endParaRPr sz="1200" dirty="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2"/>
                  </a:ext>
                </a:extLst>
              </a:tr>
            </a:tbl>
          </a:graphicData>
        </a:graphic>
      </p:graphicFrame>
      <p:sp>
        <p:nvSpPr>
          <p:cNvPr id="422" name="Google Shape;422;p28"/>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23" name="Google Shape;423;p28"/>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txBox="1">
            <a:spLocks noGrp="1"/>
          </p:cNvSpPr>
          <p:nvPr>
            <p:ph type="title" idx="4294967295"/>
          </p:nvPr>
        </p:nvSpPr>
        <p:spPr>
          <a:xfrm>
            <a:off x="1294625" y="461025"/>
            <a:ext cx="70305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 Tool Used</a:t>
            </a:r>
            <a:endParaRPr/>
          </a:p>
        </p:txBody>
      </p:sp>
      <p:sp>
        <p:nvSpPr>
          <p:cNvPr id="429" name="Google Shape;429;p2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30" name="Google Shape;430;p29"/>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31" name="Google Shape;431;p29"/>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pic>
        <p:nvPicPr>
          <p:cNvPr id="432" name="Google Shape;432;p29"/>
          <p:cNvPicPr preferRelativeResize="0"/>
          <p:nvPr/>
        </p:nvPicPr>
        <p:blipFill>
          <a:blip r:embed="rId3">
            <a:alphaModFix/>
          </a:blip>
          <a:stretch>
            <a:fillRect/>
          </a:stretch>
        </p:blipFill>
        <p:spPr>
          <a:xfrm>
            <a:off x="5943425" y="1366100"/>
            <a:ext cx="2768531" cy="3297525"/>
          </a:xfrm>
          <a:prstGeom prst="rect">
            <a:avLst/>
          </a:prstGeom>
          <a:noFill/>
          <a:ln>
            <a:noFill/>
          </a:ln>
        </p:spPr>
      </p:pic>
      <p:sp>
        <p:nvSpPr>
          <p:cNvPr id="433" name="Google Shape;433;p29"/>
          <p:cNvSpPr txBox="1"/>
          <p:nvPr/>
        </p:nvSpPr>
        <p:spPr>
          <a:xfrm>
            <a:off x="665200" y="2145400"/>
            <a:ext cx="4959900" cy="1641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unito"/>
              <a:buChar char="●"/>
            </a:pPr>
            <a:r>
              <a:rPr lang="en" sz="1800">
                <a:latin typeface="Nunito"/>
                <a:ea typeface="Nunito"/>
                <a:cs typeface="Nunito"/>
                <a:sym typeface="Nunito"/>
              </a:rPr>
              <a:t>The data collection tool used for the research is “Questionnaires” </a:t>
            </a:r>
            <a:endParaRPr sz="1800">
              <a:latin typeface="Nunito"/>
              <a:ea typeface="Nunito"/>
              <a:cs typeface="Nunito"/>
              <a:sym typeface="Nunito"/>
            </a:endParaRPr>
          </a:p>
          <a:p>
            <a:pPr marL="457200" lvl="0" indent="-342900" algn="l" rtl="0">
              <a:spcBef>
                <a:spcPts val="0"/>
              </a:spcBef>
              <a:spcAft>
                <a:spcPts val="0"/>
              </a:spcAft>
              <a:buSzPts val="1800"/>
              <a:buFont typeface="Nunito"/>
              <a:buChar char="●"/>
            </a:pPr>
            <a:r>
              <a:rPr lang="en" sz="1800">
                <a:latin typeface="Nunito"/>
                <a:ea typeface="Nunito"/>
                <a:cs typeface="Nunito"/>
                <a:sym typeface="Nunito"/>
              </a:rPr>
              <a:t>Google Forms was used</a:t>
            </a:r>
            <a:endParaRPr sz="180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0"/>
          <p:cNvSpPr txBox="1">
            <a:spLocks noGrp="1"/>
          </p:cNvSpPr>
          <p:nvPr>
            <p:ph type="title" idx="4294967295"/>
          </p:nvPr>
        </p:nvSpPr>
        <p:spPr>
          <a:xfrm>
            <a:off x="0" y="406825"/>
            <a:ext cx="91440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Questionnaire on ‘Coding Cat’</a:t>
            </a:r>
            <a:endParaRPr>
              <a:solidFill>
                <a:srgbClr val="000000"/>
              </a:solidFill>
            </a:endParaRPr>
          </a:p>
        </p:txBody>
      </p:sp>
      <p:sp>
        <p:nvSpPr>
          <p:cNvPr id="439" name="Google Shape;439;p3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40" name="Google Shape;440;p30"/>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41" name="Google Shape;441;p30"/>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grpSp>
        <p:nvGrpSpPr>
          <p:cNvPr id="442" name="Google Shape;442;p30"/>
          <p:cNvGrpSpPr/>
          <p:nvPr/>
        </p:nvGrpSpPr>
        <p:grpSpPr>
          <a:xfrm>
            <a:off x="721481" y="3441460"/>
            <a:ext cx="7678042" cy="1113319"/>
            <a:chOff x="1593000" y="2322568"/>
            <a:chExt cx="5957975" cy="643500"/>
          </a:xfrm>
        </p:grpSpPr>
        <p:sp>
          <p:nvSpPr>
            <p:cNvPr id="443" name="Google Shape;443;p3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Project Related Question</a:t>
              </a:r>
              <a:endParaRPr sz="1800">
                <a:solidFill>
                  <a:srgbClr val="FFFFFF"/>
                </a:solidFill>
                <a:latin typeface="Roboto"/>
                <a:ea typeface="Roboto"/>
                <a:cs typeface="Roboto"/>
                <a:sym typeface="Roboto"/>
              </a:endParaRPr>
            </a:p>
          </p:txBody>
        </p:sp>
        <p:sp>
          <p:nvSpPr>
            <p:cNvPr id="447" name="Google Shape;447;p3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449" name="Google Shape;449;p3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A72A1E"/>
                </a:buClr>
                <a:buSzPts val="1200"/>
                <a:buFont typeface="Roboto"/>
                <a:buChar char="●"/>
              </a:pPr>
              <a:r>
                <a:rPr lang="en" sz="1200" dirty="0">
                  <a:solidFill>
                    <a:srgbClr val="A72A1E"/>
                  </a:solidFill>
                  <a:latin typeface="Roboto"/>
                  <a:ea typeface="Roboto"/>
                  <a:cs typeface="Roboto"/>
                  <a:sym typeface="Roboto"/>
                </a:rPr>
                <a:t>Internet Usage</a:t>
              </a:r>
              <a:endParaRPr sz="1200" dirty="0">
                <a:solidFill>
                  <a:srgbClr val="A72A1E"/>
                </a:solidFill>
                <a:latin typeface="Roboto"/>
                <a:ea typeface="Roboto"/>
                <a:cs typeface="Roboto"/>
                <a:sym typeface="Roboto"/>
              </a:endParaRPr>
            </a:p>
            <a:p>
              <a:pPr marL="457200" lvl="0" indent="-304800" algn="l" rtl="0">
                <a:lnSpc>
                  <a:spcPct val="115000"/>
                </a:lnSpc>
                <a:spcBef>
                  <a:spcPts val="0"/>
                </a:spcBef>
                <a:spcAft>
                  <a:spcPts val="0"/>
                </a:spcAft>
                <a:buClr>
                  <a:srgbClr val="A72A1E"/>
                </a:buClr>
                <a:buSzPts val="1200"/>
                <a:buFont typeface="Roboto"/>
                <a:buChar char="●"/>
              </a:pPr>
              <a:r>
                <a:rPr lang="en" sz="1200" dirty="0">
                  <a:solidFill>
                    <a:srgbClr val="A72A1E"/>
                  </a:solidFill>
                  <a:latin typeface="Roboto"/>
                  <a:ea typeface="Roboto"/>
                  <a:cs typeface="Roboto"/>
                  <a:sym typeface="Roboto"/>
                </a:rPr>
                <a:t>Interests in Coding</a:t>
              </a:r>
              <a:endParaRPr sz="1200" dirty="0">
                <a:solidFill>
                  <a:srgbClr val="A72A1E"/>
                </a:solidFill>
                <a:latin typeface="Roboto"/>
                <a:ea typeface="Roboto"/>
                <a:cs typeface="Roboto"/>
                <a:sym typeface="Roboto"/>
              </a:endParaRPr>
            </a:p>
            <a:p>
              <a:pPr marL="457200" lvl="0" indent="-304800" algn="l" rtl="0">
                <a:lnSpc>
                  <a:spcPct val="115000"/>
                </a:lnSpc>
                <a:spcBef>
                  <a:spcPts val="0"/>
                </a:spcBef>
                <a:spcAft>
                  <a:spcPts val="0"/>
                </a:spcAft>
                <a:buClr>
                  <a:srgbClr val="A72A1E"/>
                </a:buClr>
                <a:buSzPts val="1200"/>
                <a:buFont typeface="Roboto"/>
                <a:buChar char="●"/>
              </a:pPr>
              <a:r>
                <a:rPr lang="en" sz="1200" dirty="0">
                  <a:solidFill>
                    <a:srgbClr val="A72A1E"/>
                  </a:solidFill>
                  <a:latin typeface="Roboto"/>
                  <a:ea typeface="Roboto"/>
                  <a:cs typeface="Roboto"/>
                  <a:sym typeface="Roboto"/>
                </a:rPr>
                <a:t>Some Questions for talents</a:t>
              </a:r>
              <a:endParaRPr sz="1200" dirty="0">
                <a:solidFill>
                  <a:srgbClr val="A72A1E"/>
                </a:solidFill>
                <a:latin typeface="Roboto"/>
                <a:ea typeface="Roboto"/>
                <a:cs typeface="Roboto"/>
                <a:sym typeface="Roboto"/>
              </a:endParaRPr>
            </a:p>
            <a:p>
              <a:pPr marL="457200" lvl="0" indent="-304800" algn="l" rtl="0">
                <a:lnSpc>
                  <a:spcPct val="115000"/>
                </a:lnSpc>
                <a:spcBef>
                  <a:spcPts val="0"/>
                </a:spcBef>
                <a:spcAft>
                  <a:spcPts val="0"/>
                </a:spcAft>
                <a:buClr>
                  <a:srgbClr val="A72A1E"/>
                </a:buClr>
                <a:buSzPts val="1200"/>
                <a:buFont typeface="Roboto"/>
                <a:buChar char="●"/>
              </a:pPr>
              <a:r>
                <a:rPr lang="en" sz="1200" dirty="0">
                  <a:solidFill>
                    <a:srgbClr val="A72A1E"/>
                  </a:solidFill>
                  <a:latin typeface="Roboto"/>
                  <a:ea typeface="Roboto"/>
                  <a:cs typeface="Roboto"/>
                  <a:sym typeface="Roboto"/>
                </a:rPr>
                <a:t>Some Questions for project managers</a:t>
              </a:r>
              <a:endParaRPr sz="1200" dirty="0">
                <a:solidFill>
                  <a:srgbClr val="A72A1E"/>
                </a:solidFill>
                <a:latin typeface="Roboto"/>
                <a:ea typeface="Roboto"/>
                <a:cs typeface="Roboto"/>
                <a:sym typeface="Roboto"/>
              </a:endParaRPr>
            </a:p>
            <a:p>
              <a:pPr marL="457200" lvl="0" indent="-304800" algn="l" rtl="0">
                <a:lnSpc>
                  <a:spcPct val="115000"/>
                </a:lnSpc>
                <a:spcBef>
                  <a:spcPts val="0"/>
                </a:spcBef>
                <a:spcAft>
                  <a:spcPts val="0"/>
                </a:spcAft>
                <a:buClr>
                  <a:srgbClr val="A72A1E"/>
                </a:buClr>
                <a:buSzPts val="1200"/>
                <a:buFont typeface="Roboto"/>
                <a:buChar char="●"/>
              </a:pPr>
              <a:r>
                <a:rPr lang="en" sz="1200" dirty="0">
                  <a:solidFill>
                    <a:srgbClr val="A72A1E"/>
                  </a:solidFill>
                  <a:latin typeface="Roboto"/>
                  <a:ea typeface="Roboto"/>
                  <a:cs typeface="Roboto"/>
                  <a:sym typeface="Roboto"/>
                </a:rPr>
                <a:t>Some Opinions</a:t>
              </a:r>
              <a:endParaRPr sz="1200" dirty="0">
                <a:solidFill>
                  <a:srgbClr val="A72A1E"/>
                </a:solidFill>
                <a:latin typeface="Roboto"/>
                <a:ea typeface="Roboto"/>
                <a:cs typeface="Roboto"/>
                <a:sym typeface="Roboto"/>
              </a:endParaRPr>
            </a:p>
          </p:txBody>
        </p:sp>
      </p:grpSp>
      <p:grpSp>
        <p:nvGrpSpPr>
          <p:cNvPr id="450" name="Google Shape;450;p30"/>
          <p:cNvGrpSpPr/>
          <p:nvPr/>
        </p:nvGrpSpPr>
        <p:grpSpPr>
          <a:xfrm>
            <a:off x="1061319" y="2428584"/>
            <a:ext cx="7347971" cy="979021"/>
            <a:chOff x="1593000" y="2322568"/>
            <a:chExt cx="5957975" cy="643500"/>
          </a:xfrm>
        </p:grpSpPr>
        <p:sp>
          <p:nvSpPr>
            <p:cNvPr id="451" name="Google Shape;451;p3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Demographic Question</a:t>
              </a:r>
              <a:endParaRPr sz="1800">
                <a:solidFill>
                  <a:srgbClr val="FFFFFF"/>
                </a:solidFill>
                <a:latin typeface="Roboto"/>
                <a:ea typeface="Roboto"/>
                <a:cs typeface="Roboto"/>
                <a:sym typeface="Roboto"/>
              </a:endParaRPr>
            </a:p>
          </p:txBody>
        </p:sp>
        <p:sp>
          <p:nvSpPr>
            <p:cNvPr id="455" name="Google Shape;455;p3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57" name="Google Shape;457;p3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A72A1E"/>
                </a:buClr>
                <a:buSzPts val="1400"/>
                <a:buFont typeface="Roboto"/>
                <a:buChar char="●"/>
              </a:pPr>
              <a:r>
                <a:rPr lang="en" dirty="0">
                  <a:solidFill>
                    <a:srgbClr val="A72A1E"/>
                  </a:solidFill>
                  <a:latin typeface="Roboto"/>
                  <a:ea typeface="Roboto"/>
                  <a:cs typeface="Roboto"/>
                  <a:sym typeface="Roboto"/>
                </a:rPr>
                <a:t>Gender</a:t>
              </a:r>
              <a:endParaRPr dirty="0">
                <a:solidFill>
                  <a:srgbClr val="A72A1E"/>
                </a:solidFill>
                <a:latin typeface="Roboto"/>
                <a:ea typeface="Roboto"/>
                <a:cs typeface="Roboto"/>
                <a:sym typeface="Roboto"/>
              </a:endParaRPr>
            </a:p>
            <a:p>
              <a:pPr marL="457200" lvl="0" indent="-317500" algn="l" rtl="0">
                <a:lnSpc>
                  <a:spcPct val="115000"/>
                </a:lnSpc>
                <a:spcBef>
                  <a:spcPts val="0"/>
                </a:spcBef>
                <a:spcAft>
                  <a:spcPts val="0"/>
                </a:spcAft>
                <a:buClr>
                  <a:srgbClr val="A72A1E"/>
                </a:buClr>
                <a:buSzPts val="1400"/>
                <a:buFont typeface="Roboto"/>
                <a:buChar char="●"/>
              </a:pPr>
              <a:r>
                <a:rPr lang="en" dirty="0">
                  <a:solidFill>
                    <a:srgbClr val="A72A1E"/>
                  </a:solidFill>
                  <a:latin typeface="Roboto"/>
                  <a:ea typeface="Roboto"/>
                  <a:cs typeface="Roboto"/>
                  <a:sym typeface="Roboto"/>
                </a:rPr>
                <a:t>Age Group</a:t>
              </a:r>
              <a:endParaRPr dirty="0">
                <a:solidFill>
                  <a:srgbClr val="A72A1E"/>
                </a:solidFill>
                <a:latin typeface="Roboto"/>
                <a:ea typeface="Roboto"/>
                <a:cs typeface="Roboto"/>
                <a:sym typeface="Roboto"/>
              </a:endParaRPr>
            </a:p>
            <a:p>
              <a:pPr marL="457200" lvl="0" indent="-317500" algn="l" rtl="0">
                <a:lnSpc>
                  <a:spcPct val="115000"/>
                </a:lnSpc>
                <a:spcBef>
                  <a:spcPts val="0"/>
                </a:spcBef>
                <a:spcAft>
                  <a:spcPts val="0"/>
                </a:spcAft>
                <a:buClr>
                  <a:srgbClr val="A72A1E"/>
                </a:buClr>
                <a:buSzPts val="1400"/>
                <a:buFont typeface="Roboto"/>
                <a:buChar char="●"/>
              </a:pPr>
              <a:r>
                <a:rPr lang="en" dirty="0">
                  <a:solidFill>
                    <a:srgbClr val="A72A1E"/>
                  </a:solidFill>
                  <a:latin typeface="Roboto"/>
                  <a:ea typeface="Roboto"/>
                  <a:cs typeface="Roboto"/>
                  <a:sym typeface="Roboto"/>
                </a:rPr>
                <a:t>Occupation</a:t>
              </a:r>
              <a:endParaRPr dirty="0">
                <a:solidFill>
                  <a:srgbClr val="A72A1E"/>
                </a:solidFill>
                <a:latin typeface="Roboto"/>
                <a:ea typeface="Roboto"/>
                <a:cs typeface="Roboto"/>
                <a:sym typeface="Roboto"/>
              </a:endParaRPr>
            </a:p>
          </p:txBody>
        </p:sp>
      </p:grpSp>
      <p:grpSp>
        <p:nvGrpSpPr>
          <p:cNvPr id="458" name="Google Shape;458;p30"/>
          <p:cNvGrpSpPr/>
          <p:nvPr/>
        </p:nvGrpSpPr>
        <p:grpSpPr>
          <a:xfrm>
            <a:off x="1382915" y="1464731"/>
            <a:ext cx="7026836" cy="929986"/>
            <a:chOff x="1593000" y="2322568"/>
            <a:chExt cx="5957975" cy="643500"/>
          </a:xfrm>
        </p:grpSpPr>
        <p:sp>
          <p:nvSpPr>
            <p:cNvPr id="459" name="Google Shape;459;p3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Personal Information</a:t>
              </a:r>
              <a:endParaRPr sz="1800">
                <a:solidFill>
                  <a:srgbClr val="FFFFFF"/>
                </a:solidFill>
                <a:latin typeface="Roboto"/>
                <a:ea typeface="Roboto"/>
                <a:cs typeface="Roboto"/>
                <a:sym typeface="Roboto"/>
              </a:endParaRPr>
            </a:p>
          </p:txBody>
        </p:sp>
        <p:sp>
          <p:nvSpPr>
            <p:cNvPr id="463" name="Google Shape;463;p3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465" name="Google Shape;465;p30"/>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Name</a:t>
              </a:r>
              <a:endParaRPr>
                <a:solidFill>
                  <a:srgbClr val="A72A1E"/>
                </a:solidFill>
                <a:latin typeface="Roboto"/>
                <a:ea typeface="Roboto"/>
                <a:cs typeface="Roboto"/>
                <a:sym typeface="Roboto"/>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9"/>
        <p:cNvGrpSpPr/>
        <p:nvPr/>
      </p:nvGrpSpPr>
      <p:grpSpPr>
        <a:xfrm>
          <a:off x="0" y="0"/>
          <a:ext cx="0" cy="0"/>
          <a:chOff x="0" y="0"/>
          <a:chExt cx="0" cy="0"/>
        </a:xfrm>
      </p:grpSpPr>
      <p:sp>
        <p:nvSpPr>
          <p:cNvPr id="470" name="Google Shape;470;p31"/>
          <p:cNvSpPr txBox="1">
            <a:spLocks noGrp="1"/>
          </p:cNvSpPr>
          <p:nvPr>
            <p:ph type="title"/>
          </p:nvPr>
        </p:nvSpPr>
        <p:spPr>
          <a:xfrm>
            <a:off x="-100" y="763600"/>
            <a:ext cx="9144000" cy="357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Present Data Analysis Graphs</a:t>
            </a:r>
            <a:endParaRPr/>
          </a:p>
        </p:txBody>
      </p:sp>
      <p:sp>
        <p:nvSpPr>
          <p:cNvPr id="471" name="Google Shape;471;p3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
        <p:nvSpPr>
          <p:cNvPr id="472" name="Google Shape;472;p31"/>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rebuchet MS"/>
                <a:ea typeface="Trebuchet MS"/>
                <a:cs typeface="Trebuchet MS"/>
                <a:sym typeface="Trebuchet MS"/>
              </a:rPr>
              <a:t>August 06, 2019</a:t>
            </a:r>
            <a:endParaRPr sz="1200">
              <a:solidFill>
                <a:srgbClr val="FFFFFF"/>
              </a:solidFill>
              <a:latin typeface="Trebuchet MS"/>
              <a:ea typeface="Trebuchet MS"/>
              <a:cs typeface="Trebuchet MS"/>
              <a:sym typeface="Trebuchet MS"/>
            </a:endParaRPr>
          </a:p>
        </p:txBody>
      </p:sp>
      <p:sp>
        <p:nvSpPr>
          <p:cNvPr id="473" name="Google Shape;473;p31"/>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rebuchet MS"/>
                <a:ea typeface="Trebuchet MS"/>
                <a:cs typeface="Trebuchet MS"/>
                <a:sym typeface="Trebuchet MS"/>
              </a:rPr>
              <a:t>Coding Cat</a:t>
            </a:r>
            <a:endParaRPr sz="1200">
              <a:solidFill>
                <a:srgbClr val="FFFFFF"/>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2"/>
          <p:cNvSpPr txBox="1">
            <a:spLocks noGrp="1"/>
          </p:cNvSpPr>
          <p:nvPr>
            <p:ph type="title" idx="4294967295"/>
          </p:nvPr>
        </p:nvSpPr>
        <p:spPr>
          <a:xfrm>
            <a:off x="0" y="109375"/>
            <a:ext cx="91440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Gender</a:t>
            </a:r>
            <a:endParaRPr>
              <a:solidFill>
                <a:srgbClr val="000000"/>
              </a:solidFill>
            </a:endParaRPr>
          </a:p>
        </p:txBody>
      </p:sp>
      <p:sp>
        <p:nvSpPr>
          <p:cNvPr id="479" name="Google Shape;479;p3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480" name="Google Shape;480;p32"/>
          <p:cNvPicPr preferRelativeResize="0"/>
          <p:nvPr/>
        </p:nvPicPr>
        <p:blipFill>
          <a:blip r:embed="rId3">
            <a:alphaModFix/>
          </a:blip>
          <a:stretch>
            <a:fillRect/>
          </a:stretch>
        </p:blipFill>
        <p:spPr>
          <a:xfrm>
            <a:off x="1959251" y="1145425"/>
            <a:ext cx="5225499" cy="3325900"/>
          </a:xfrm>
          <a:prstGeom prst="rect">
            <a:avLst/>
          </a:prstGeom>
          <a:noFill/>
          <a:ln w="25400" cap="flat" cmpd="sng">
            <a:solidFill>
              <a:srgbClr val="000000"/>
            </a:solidFill>
            <a:prstDash val="solid"/>
            <a:miter lim="8000"/>
            <a:headEnd type="none" w="sm" len="sm"/>
            <a:tailEnd type="none" w="sm" len="sm"/>
          </a:ln>
        </p:spPr>
      </p:pic>
      <p:sp>
        <p:nvSpPr>
          <p:cNvPr id="481" name="Google Shape;481;p32"/>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82" name="Google Shape;482;p32"/>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3"/>
          <p:cNvSpPr txBox="1">
            <a:spLocks noGrp="1"/>
          </p:cNvSpPr>
          <p:nvPr>
            <p:ph type="title" idx="4294967295"/>
          </p:nvPr>
        </p:nvSpPr>
        <p:spPr>
          <a:xfrm>
            <a:off x="0" y="222675"/>
            <a:ext cx="91440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Age Group</a:t>
            </a:r>
            <a:endParaRPr>
              <a:solidFill>
                <a:srgbClr val="000000"/>
              </a:solidFill>
            </a:endParaRPr>
          </a:p>
        </p:txBody>
      </p:sp>
      <p:sp>
        <p:nvSpPr>
          <p:cNvPr id="488" name="Google Shape;488;p3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489" name="Google Shape;489;p33"/>
          <p:cNvPicPr preferRelativeResize="0"/>
          <p:nvPr/>
        </p:nvPicPr>
        <p:blipFill>
          <a:blip r:embed="rId3">
            <a:alphaModFix/>
          </a:blip>
          <a:stretch>
            <a:fillRect/>
          </a:stretch>
        </p:blipFill>
        <p:spPr>
          <a:xfrm>
            <a:off x="1959242" y="1221975"/>
            <a:ext cx="5225516" cy="3240825"/>
          </a:xfrm>
          <a:prstGeom prst="rect">
            <a:avLst/>
          </a:prstGeom>
          <a:noFill/>
          <a:ln w="25400" cap="flat" cmpd="sng">
            <a:solidFill>
              <a:srgbClr val="000000"/>
            </a:solidFill>
            <a:prstDash val="solid"/>
            <a:miter lim="8000"/>
            <a:headEnd type="none" w="sm" len="sm"/>
            <a:tailEnd type="none" w="sm" len="sm"/>
          </a:ln>
        </p:spPr>
      </p:pic>
      <p:sp>
        <p:nvSpPr>
          <p:cNvPr id="490" name="Google Shape;490;p33"/>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491" name="Google Shape;491;p33"/>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7"/>
        <p:cNvGrpSpPr/>
        <p:nvPr/>
      </p:nvGrpSpPr>
      <p:grpSpPr>
        <a:xfrm>
          <a:off x="0" y="0"/>
          <a:ext cx="0" cy="0"/>
          <a:chOff x="0" y="0"/>
          <a:chExt cx="0" cy="0"/>
        </a:xfrm>
      </p:grpSpPr>
      <p:sp>
        <p:nvSpPr>
          <p:cNvPr id="308" name="Google Shape;308;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Outline</a:t>
            </a:r>
            <a:endParaRPr/>
          </a:p>
        </p:txBody>
      </p:sp>
      <p:sp>
        <p:nvSpPr>
          <p:cNvPr id="309" name="Google Shape;309;p16"/>
          <p:cNvSpPr txBox="1">
            <a:spLocks noGrp="1"/>
          </p:cNvSpPr>
          <p:nvPr>
            <p:ph type="subTitle" idx="4294967295"/>
          </p:nvPr>
        </p:nvSpPr>
        <p:spPr>
          <a:xfrm>
            <a:off x="3912900" y="1005325"/>
            <a:ext cx="4688700" cy="3113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lt1"/>
                </a:solidFill>
              </a:rPr>
              <a:t>Introduction to Project</a:t>
            </a:r>
            <a:endParaRPr sz="1600" b="1">
              <a:solidFill>
                <a:schemeClr val="lt1"/>
              </a:solidFill>
            </a:endParaRPr>
          </a:p>
          <a:p>
            <a:pPr marL="0" lvl="0" indent="0" algn="l" rtl="0">
              <a:spcBef>
                <a:spcPts val="1600"/>
              </a:spcBef>
              <a:spcAft>
                <a:spcPts val="0"/>
              </a:spcAft>
              <a:buNone/>
            </a:pPr>
            <a:r>
              <a:rPr lang="en" sz="1600" b="1">
                <a:solidFill>
                  <a:schemeClr val="lt1"/>
                </a:solidFill>
              </a:rPr>
              <a:t>Requirements Specification</a:t>
            </a:r>
            <a:endParaRPr sz="1600" b="1">
              <a:solidFill>
                <a:schemeClr val="lt1"/>
              </a:solidFill>
            </a:endParaRPr>
          </a:p>
          <a:p>
            <a:pPr marL="0" lvl="0" indent="0" algn="l" rtl="0">
              <a:spcBef>
                <a:spcPts val="1200"/>
              </a:spcBef>
              <a:spcAft>
                <a:spcPts val="0"/>
              </a:spcAft>
              <a:buNone/>
            </a:pPr>
            <a:r>
              <a:rPr lang="en" sz="1600" b="1">
                <a:solidFill>
                  <a:schemeClr val="lt1"/>
                </a:solidFill>
              </a:rPr>
              <a:t>Interview and Questionnaire</a:t>
            </a:r>
            <a:endParaRPr sz="1600" b="1">
              <a:solidFill>
                <a:schemeClr val="lt1"/>
              </a:solidFill>
            </a:endParaRPr>
          </a:p>
          <a:p>
            <a:pPr marL="0" lvl="0" indent="0" algn="l" rtl="0">
              <a:spcBef>
                <a:spcPts val="1200"/>
              </a:spcBef>
              <a:spcAft>
                <a:spcPts val="1200"/>
              </a:spcAft>
              <a:buNone/>
            </a:pPr>
            <a:r>
              <a:rPr lang="en" sz="1600" b="1">
                <a:solidFill>
                  <a:schemeClr val="lt1"/>
                </a:solidFill>
              </a:rPr>
              <a:t>Conclusion</a:t>
            </a:r>
            <a:endParaRPr sz="1600" b="1">
              <a:solidFill>
                <a:schemeClr val="lt1"/>
              </a:solidFill>
            </a:endParaRPr>
          </a:p>
        </p:txBody>
      </p:sp>
      <p:sp>
        <p:nvSpPr>
          <p:cNvPr id="310" name="Google Shape;310;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11" name="Google Shape;311;p16"/>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312" name="Google Shape;312;p16"/>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1000"/>
                                        <p:tgtEl>
                                          <p:spTgt spid="3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Occupation</a:t>
            </a:r>
            <a:endParaRPr>
              <a:solidFill>
                <a:srgbClr val="000000"/>
              </a:solidFill>
            </a:endParaRPr>
          </a:p>
        </p:txBody>
      </p:sp>
      <p:sp>
        <p:nvSpPr>
          <p:cNvPr id="497" name="Google Shape;497;p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498" name="Google Shape;498;p34"/>
          <p:cNvPicPr preferRelativeResize="0"/>
          <p:nvPr/>
        </p:nvPicPr>
        <p:blipFill>
          <a:blip r:embed="rId3">
            <a:alphaModFix/>
          </a:blip>
          <a:stretch>
            <a:fillRect/>
          </a:stretch>
        </p:blipFill>
        <p:spPr>
          <a:xfrm>
            <a:off x="1842912" y="1015746"/>
            <a:ext cx="5458175" cy="3385125"/>
          </a:xfrm>
          <a:prstGeom prst="rect">
            <a:avLst/>
          </a:prstGeom>
          <a:noFill/>
          <a:ln w="25400" cap="flat" cmpd="sng">
            <a:solidFill>
              <a:srgbClr val="000000"/>
            </a:solidFill>
            <a:prstDash val="solid"/>
            <a:miter lim="8000"/>
            <a:headEnd type="none" w="sm" len="sm"/>
            <a:tailEnd type="none" w="sm" len="sm"/>
          </a:ln>
        </p:spPr>
      </p:pic>
      <p:sp>
        <p:nvSpPr>
          <p:cNvPr id="499" name="Google Shape;499;p34"/>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00" name="Google Shape;500;p34"/>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06" name="Google Shape;506;p35"/>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07" name="Google Shape;507;p35"/>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08" name="Google Shape;508;p35"/>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Do You Like Coding?</a:t>
            </a:r>
            <a:endParaRPr/>
          </a:p>
        </p:txBody>
      </p:sp>
      <p:pic>
        <p:nvPicPr>
          <p:cNvPr id="509" name="Google Shape;509;p35"/>
          <p:cNvPicPr preferRelativeResize="0"/>
          <p:nvPr/>
        </p:nvPicPr>
        <p:blipFill>
          <a:blip r:embed="rId3">
            <a:alphaModFix/>
          </a:blip>
          <a:stretch>
            <a:fillRect/>
          </a:stretch>
        </p:blipFill>
        <p:spPr>
          <a:xfrm>
            <a:off x="1767405" y="953400"/>
            <a:ext cx="5609189" cy="34787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15" name="Google Shape;515;p36"/>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16" name="Google Shape;516;p36"/>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17" name="Google Shape;517;p36"/>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Do You Know about Online Judge?</a:t>
            </a:r>
            <a:endParaRPr/>
          </a:p>
        </p:txBody>
      </p:sp>
      <p:pic>
        <p:nvPicPr>
          <p:cNvPr id="518" name="Google Shape;518;p36"/>
          <p:cNvPicPr preferRelativeResize="0"/>
          <p:nvPr/>
        </p:nvPicPr>
        <p:blipFill>
          <a:blip r:embed="rId3">
            <a:alphaModFix/>
          </a:blip>
          <a:stretch>
            <a:fillRect/>
          </a:stretch>
        </p:blipFill>
        <p:spPr>
          <a:xfrm>
            <a:off x="1767406" y="953400"/>
            <a:ext cx="5609189" cy="34787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24" name="Google Shape;524;p37"/>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25" name="Google Shape;525;p37"/>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26" name="Google Shape;526;p37"/>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Online Judge Preferences</a:t>
            </a:r>
            <a:endParaRPr/>
          </a:p>
        </p:txBody>
      </p:sp>
      <p:pic>
        <p:nvPicPr>
          <p:cNvPr id="527" name="Google Shape;527;p37" descr="Forms response chart. Question title: 10. Which Online Judges you prefer. Number of responses: 73 responses."/>
          <p:cNvPicPr preferRelativeResize="0"/>
          <p:nvPr/>
        </p:nvPicPr>
        <p:blipFill>
          <a:blip r:embed="rId3">
            <a:alphaModFix/>
          </a:blip>
          <a:stretch>
            <a:fillRect/>
          </a:stretch>
        </p:blipFill>
        <p:spPr>
          <a:xfrm>
            <a:off x="1600200" y="1078300"/>
            <a:ext cx="5943600" cy="3248025"/>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33" name="Google Shape;533;p38"/>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34" name="Google Shape;534;p38"/>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35" name="Google Shape;535;p38"/>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Are You a Project Manager?</a:t>
            </a:r>
            <a:endParaRPr/>
          </a:p>
        </p:txBody>
      </p:sp>
      <p:pic>
        <p:nvPicPr>
          <p:cNvPr id="536" name="Google Shape;536;p38" title="Chart"/>
          <p:cNvPicPr preferRelativeResize="0"/>
          <p:nvPr/>
        </p:nvPicPr>
        <p:blipFill>
          <a:blip r:embed="rId3">
            <a:alphaModFix/>
          </a:blip>
          <a:stretch>
            <a:fillRect/>
          </a:stretch>
        </p:blipFill>
        <p:spPr>
          <a:xfrm>
            <a:off x="1767406" y="953400"/>
            <a:ext cx="5609189" cy="34787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42" name="Google Shape;542;p39"/>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43" name="Google Shape;543;p39"/>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44" name="Google Shape;544;p39"/>
          <p:cNvSpPr txBox="1">
            <a:spLocks noGrp="1"/>
          </p:cNvSpPr>
          <p:nvPr>
            <p:ph type="title" idx="4294967295"/>
          </p:nvPr>
        </p:nvSpPr>
        <p:spPr>
          <a:xfrm>
            <a:off x="0" y="73475"/>
            <a:ext cx="9144000" cy="8799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Languages You Prefer for Coding</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p>
        </p:txBody>
      </p:sp>
      <p:pic>
        <p:nvPicPr>
          <p:cNvPr id="545" name="Google Shape;545;p39" descr="Forms response chart. Question title: 1. Languages you prefer for coding. Number of responses: 66 responses."/>
          <p:cNvPicPr preferRelativeResize="0"/>
          <p:nvPr/>
        </p:nvPicPr>
        <p:blipFill>
          <a:blip r:embed="rId3">
            <a:alphaModFix/>
          </a:blip>
          <a:stretch>
            <a:fillRect/>
          </a:stretch>
        </p:blipFill>
        <p:spPr>
          <a:xfrm>
            <a:off x="1600200" y="1096625"/>
            <a:ext cx="5943600" cy="30861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51" name="Google Shape;551;p40"/>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52" name="Google Shape;552;p40"/>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53" name="Google Shape;553;p40"/>
          <p:cNvSpPr txBox="1">
            <a:spLocks noGrp="1"/>
          </p:cNvSpPr>
          <p:nvPr>
            <p:ph type="title" idx="4294967295"/>
          </p:nvPr>
        </p:nvSpPr>
        <p:spPr>
          <a:xfrm>
            <a:off x="0" y="59075"/>
            <a:ext cx="9144000" cy="894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Confidence Level in Coding</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solidFill>
                <a:srgbClr val="000000"/>
              </a:solidFill>
              <a:highlight>
                <a:srgbClr val="FFFFFF"/>
              </a:highlight>
            </a:endParaRPr>
          </a:p>
        </p:txBody>
      </p:sp>
      <p:pic>
        <p:nvPicPr>
          <p:cNvPr id="554" name="Google Shape;554;p40" descr="Forms response chart. Question title: 2. How much confident are you in your coding?. Number of responses: 67 responses."/>
          <p:cNvPicPr preferRelativeResize="0"/>
          <p:nvPr/>
        </p:nvPicPr>
        <p:blipFill>
          <a:blip r:embed="rId3">
            <a:alphaModFix/>
          </a:blip>
          <a:stretch>
            <a:fillRect/>
          </a:stretch>
        </p:blipFill>
        <p:spPr>
          <a:xfrm>
            <a:off x="1600200" y="1148100"/>
            <a:ext cx="5943600" cy="30861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560" name="Google Shape;560;p41"/>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61" name="Google Shape;561;p41"/>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62" name="Google Shape;562;p41"/>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Hired online by IT Companies</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solidFill>
                <a:srgbClr val="000000"/>
              </a:solidFill>
              <a:highlight>
                <a:srgbClr val="FFFFFF"/>
              </a:highlight>
            </a:endParaRPr>
          </a:p>
        </p:txBody>
      </p:sp>
      <p:pic>
        <p:nvPicPr>
          <p:cNvPr id="563" name="Google Shape;563;p41" title="Chart"/>
          <p:cNvPicPr preferRelativeResize="0"/>
          <p:nvPr/>
        </p:nvPicPr>
        <p:blipFill>
          <a:blip r:embed="rId3">
            <a:alphaModFix/>
          </a:blip>
          <a:stretch>
            <a:fillRect/>
          </a:stretch>
        </p:blipFill>
        <p:spPr>
          <a:xfrm>
            <a:off x="1767406" y="1105800"/>
            <a:ext cx="5609189" cy="34787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69" name="Google Shape;569;p42"/>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70" name="Google Shape;570;p42"/>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71" name="Google Shape;571;p42"/>
          <p:cNvSpPr txBox="1">
            <a:spLocks noGrp="1"/>
          </p:cNvSpPr>
          <p:nvPr>
            <p:ph type="title" idx="4294967295"/>
          </p:nvPr>
        </p:nvSpPr>
        <p:spPr>
          <a:xfrm>
            <a:off x="0" y="10085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Expected salary</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solidFill>
                <a:srgbClr val="000000"/>
              </a:solidFill>
              <a:highlight>
                <a:srgbClr val="FFFFFF"/>
              </a:highlight>
            </a:endParaRPr>
          </a:p>
        </p:txBody>
      </p:sp>
      <p:pic>
        <p:nvPicPr>
          <p:cNvPr id="572" name="Google Shape;572;p42" title="Chart"/>
          <p:cNvPicPr preferRelativeResize="0"/>
          <p:nvPr/>
        </p:nvPicPr>
        <p:blipFill>
          <a:blip r:embed="rId3">
            <a:alphaModFix/>
          </a:blip>
          <a:stretch>
            <a:fillRect/>
          </a:stretch>
        </p:blipFill>
        <p:spPr>
          <a:xfrm>
            <a:off x="1848711" y="1206650"/>
            <a:ext cx="5446578" cy="337792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78" name="Google Shape;578;p43"/>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79" name="Google Shape;579;p43"/>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80" name="Google Shape;580;p43"/>
          <p:cNvSpPr txBox="1">
            <a:spLocks noGrp="1"/>
          </p:cNvSpPr>
          <p:nvPr>
            <p:ph type="title" idx="4294967295"/>
          </p:nvPr>
        </p:nvSpPr>
        <p:spPr>
          <a:xfrm>
            <a:off x="0" y="119400"/>
            <a:ext cx="9144000" cy="834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Online Judge Satisfaction</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solidFill>
                <a:srgbClr val="000000"/>
              </a:solidFill>
              <a:highlight>
                <a:srgbClr val="FFFFFF"/>
              </a:highlight>
            </a:endParaRPr>
          </a:p>
        </p:txBody>
      </p:sp>
      <p:pic>
        <p:nvPicPr>
          <p:cNvPr id="581" name="Google Shape;581;p43" descr="Forms response chart. Question title: 5. While doing programming contest or solving problems in Online Judge what affects your satisfaction the most?. Number of responses: ."/>
          <p:cNvPicPr preferRelativeResize="0"/>
          <p:nvPr/>
        </p:nvPicPr>
        <p:blipFill>
          <a:blip r:embed="rId3">
            <a:alphaModFix/>
          </a:blip>
          <a:stretch>
            <a:fillRect/>
          </a:stretch>
        </p:blipFill>
        <p:spPr>
          <a:xfrm>
            <a:off x="1375688" y="1069050"/>
            <a:ext cx="6392625" cy="347535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a:off x="-100" y="0"/>
            <a:ext cx="9144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Project</a:t>
            </a:r>
            <a:endParaRPr/>
          </a:p>
        </p:txBody>
      </p:sp>
      <p:sp>
        <p:nvSpPr>
          <p:cNvPr id="318" name="Google Shape;318;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319" name="Google Shape;319;p17"/>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320" name="Google Shape;320;p17"/>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87" name="Google Shape;587;p44"/>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88" name="Google Shape;588;p44"/>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89" name="Google Shape;589;p44"/>
          <p:cNvSpPr txBox="1">
            <a:spLocks noGrp="1"/>
          </p:cNvSpPr>
          <p:nvPr>
            <p:ph type="title" idx="4294967295"/>
          </p:nvPr>
        </p:nvSpPr>
        <p:spPr>
          <a:xfrm>
            <a:off x="0" y="168975"/>
            <a:ext cx="9144000" cy="784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Want from an Online Judge</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(Talent’s Section)</a:t>
            </a:r>
            <a:endParaRPr sz="1800">
              <a:solidFill>
                <a:srgbClr val="000000"/>
              </a:solidFill>
              <a:highlight>
                <a:srgbClr val="FFFFFF"/>
              </a:highlight>
            </a:endParaRPr>
          </a:p>
        </p:txBody>
      </p:sp>
      <p:pic>
        <p:nvPicPr>
          <p:cNvPr id="590" name="Google Shape;590;p44" descr="Forms response chart. Question title: 6. As a contestant, you want from an Online Judge. Number of responses: 63 responses."/>
          <p:cNvPicPr preferRelativeResize="0"/>
          <p:nvPr/>
        </p:nvPicPr>
        <p:blipFill>
          <a:blip r:embed="rId3">
            <a:alphaModFix/>
          </a:blip>
          <a:stretch>
            <a:fillRect/>
          </a:stretch>
        </p:blipFill>
        <p:spPr>
          <a:xfrm>
            <a:off x="1600200" y="1173825"/>
            <a:ext cx="5943600" cy="30861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596" name="Google Shape;596;p45"/>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597" name="Google Shape;597;p45"/>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598" name="Google Shape;598;p45"/>
          <p:cNvSpPr txBox="1">
            <a:spLocks noGrp="1"/>
          </p:cNvSpPr>
          <p:nvPr>
            <p:ph type="title" idx="4294967295"/>
          </p:nvPr>
        </p:nvSpPr>
        <p:spPr>
          <a:xfrm>
            <a:off x="0" y="141725"/>
            <a:ext cx="9144000" cy="8118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Hiring by IT Companies</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(Project Manager’s Section)</a:t>
            </a:r>
            <a:endParaRPr sz="1800">
              <a:solidFill>
                <a:srgbClr val="000000"/>
              </a:solidFill>
              <a:highlight>
                <a:srgbClr val="FFFFFF"/>
              </a:highlight>
            </a:endParaRPr>
          </a:p>
        </p:txBody>
      </p:sp>
      <p:pic>
        <p:nvPicPr>
          <p:cNvPr id="599" name="Google Shape;599;p45" descr="Forms response chart. Question title: 1. As a project manager, What kind of people do you want to hire. Number of responses: 11 responses."/>
          <p:cNvPicPr preferRelativeResize="0"/>
          <p:nvPr/>
        </p:nvPicPr>
        <p:blipFill>
          <a:blip r:embed="rId3">
            <a:alphaModFix/>
          </a:blip>
          <a:stretch>
            <a:fillRect/>
          </a:stretch>
        </p:blipFill>
        <p:spPr>
          <a:xfrm>
            <a:off x="1600200" y="1302200"/>
            <a:ext cx="5943600" cy="30861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605" name="Google Shape;605;p46"/>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06" name="Google Shape;606;p46"/>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607" name="Google Shape;607;p46"/>
          <p:cNvSpPr txBox="1">
            <a:spLocks noGrp="1"/>
          </p:cNvSpPr>
          <p:nvPr>
            <p:ph type="title" idx="4294967295"/>
          </p:nvPr>
        </p:nvSpPr>
        <p:spPr>
          <a:xfrm>
            <a:off x="0" y="141475"/>
            <a:ext cx="9144000" cy="8121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Hiring from Online Judge Satisfaction Tools</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(Project Manager’s Section)</a:t>
            </a:r>
            <a:endParaRPr sz="1800">
              <a:solidFill>
                <a:srgbClr val="000000"/>
              </a:solidFill>
              <a:highlight>
                <a:srgbClr val="FFFFFF"/>
              </a:highlight>
            </a:endParaRPr>
          </a:p>
        </p:txBody>
      </p:sp>
      <p:pic>
        <p:nvPicPr>
          <p:cNvPr id="608" name="Google Shape;608;p46" descr="Forms response chart. Question title: 2. If you were to recruit candidates from online judges, what would affect your satisfaction the most?. Number of responses: ."/>
          <p:cNvPicPr preferRelativeResize="0"/>
          <p:nvPr/>
        </p:nvPicPr>
        <p:blipFill>
          <a:blip r:embed="rId3">
            <a:alphaModFix/>
          </a:blip>
          <a:stretch>
            <a:fillRect/>
          </a:stretch>
        </p:blipFill>
        <p:spPr>
          <a:xfrm>
            <a:off x="1600200" y="1145063"/>
            <a:ext cx="5943600" cy="3400425"/>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614" name="Google Shape;614;p47"/>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15" name="Google Shape;615;p47"/>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616" name="Google Shape;616;p47"/>
          <p:cNvSpPr txBox="1">
            <a:spLocks noGrp="1"/>
          </p:cNvSpPr>
          <p:nvPr>
            <p:ph type="title" idx="4294967295"/>
          </p:nvPr>
        </p:nvSpPr>
        <p:spPr>
          <a:xfrm>
            <a:off x="0" y="141725"/>
            <a:ext cx="9144000" cy="811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Want from Online Judge while hiring</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(Project Manager’s Section)</a:t>
            </a:r>
            <a:endParaRPr sz="1800">
              <a:solidFill>
                <a:srgbClr val="000000"/>
              </a:solidFill>
              <a:highlight>
                <a:srgbClr val="FFFFFF"/>
              </a:highlight>
            </a:endParaRPr>
          </a:p>
        </p:txBody>
      </p:sp>
      <p:pic>
        <p:nvPicPr>
          <p:cNvPr id="617" name="Google Shape;617;p47" descr="Forms response chart. Question title: 3. As a project manager, which of the following would you want from an Online Judge while hiring. Number of responses: 10 responses."/>
          <p:cNvPicPr preferRelativeResize="0"/>
          <p:nvPr/>
        </p:nvPicPr>
        <p:blipFill>
          <a:blip r:embed="rId3">
            <a:alphaModFix/>
          </a:blip>
          <a:stretch>
            <a:fillRect/>
          </a:stretch>
        </p:blipFill>
        <p:spPr>
          <a:xfrm>
            <a:off x="1600200" y="1068875"/>
            <a:ext cx="5943600" cy="33147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623" name="Google Shape;623;p48"/>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24" name="Google Shape;624;p48"/>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625" name="Google Shape;625;p48"/>
          <p:cNvSpPr txBox="1">
            <a:spLocks noGrp="1"/>
          </p:cNvSpPr>
          <p:nvPr>
            <p:ph type="title" idx="4294967295"/>
          </p:nvPr>
        </p:nvSpPr>
        <p:spPr>
          <a:xfrm>
            <a:off x="0" y="86475"/>
            <a:ext cx="9144000" cy="867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Hiring by Experience</a:t>
            </a:r>
            <a:endParaRPr>
              <a:solidFill>
                <a:srgbClr val="000000"/>
              </a:solidFill>
              <a:highlight>
                <a:srgbClr val="FFFFFF"/>
              </a:highlight>
            </a:endParaRPr>
          </a:p>
          <a:p>
            <a:pPr marL="0" lvl="0" indent="0" algn="ctr" rtl="0">
              <a:lnSpc>
                <a:spcPct val="115000"/>
              </a:lnSpc>
              <a:spcBef>
                <a:spcPts val="0"/>
              </a:spcBef>
              <a:spcAft>
                <a:spcPts val="0"/>
              </a:spcAft>
              <a:buNone/>
            </a:pPr>
            <a:r>
              <a:rPr lang="en" sz="1800">
                <a:solidFill>
                  <a:srgbClr val="000000"/>
                </a:solidFill>
                <a:highlight>
                  <a:srgbClr val="FFFFFF"/>
                </a:highlight>
              </a:rPr>
              <a:t>(Project Manager’s Section)</a:t>
            </a:r>
            <a:endParaRPr sz="1800">
              <a:solidFill>
                <a:srgbClr val="000000"/>
              </a:solidFill>
              <a:highlight>
                <a:srgbClr val="FFFFFF"/>
              </a:highlight>
            </a:endParaRPr>
          </a:p>
        </p:txBody>
      </p:sp>
      <p:pic>
        <p:nvPicPr>
          <p:cNvPr id="626" name="Google Shape;626;p48" descr="Forms response chart. Question title: 5. How much experience you look before you hire someone?. Number of responses: 11 responses."/>
          <p:cNvPicPr preferRelativeResize="0"/>
          <p:nvPr/>
        </p:nvPicPr>
        <p:blipFill>
          <a:blip r:embed="rId3">
            <a:alphaModFix/>
          </a:blip>
          <a:stretch>
            <a:fillRect/>
          </a:stretch>
        </p:blipFill>
        <p:spPr>
          <a:xfrm>
            <a:off x="1600200" y="1234250"/>
            <a:ext cx="5943600" cy="30861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632" name="Google Shape;632;p49"/>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33" name="Google Shape;633;p49"/>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
        <p:nvSpPr>
          <p:cNvPr id="634" name="Google Shape;634;p49"/>
          <p:cNvSpPr txBox="1">
            <a:spLocks noGrp="1"/>
          </p:cNvSpPr>
          <p:nvPr>
            <p:ph type="title" idx="4294967295"/>
          </p:nvPr>
        </p:nvSpPr>
        <p:spPr>
          <a:xfrm>
            <a:off x="0" y="0"/>
            <a:ext cx="9144000" cy="95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highlight>
                  <a:srgbClr val="FFFFFF"/>
                </a:highlight>
              </a:rPr>
              <a:t>Inclusion of Higher Concepts</a:t>
            </a:r>
            <a:endParaRPr/>
          </a:p>
        </p:txBody>
      </p:sp>
      <p:pic>
        <p:nvPicPr>
          <p:cNvPr id="635" name="Google Shape;635;p49" title="Chart"/>
          <p:cNvPicPr preferRelativeResize="0"/>
          <p:nvPr/>
        </p:nvPicPr>
        <p:blipFill>
          <a:blip r:embed="rId3">
            <a:alphaModFix/>
          </a:blip>
          <a:stretch>
            <a:fillRect/>
          </a:stretch>
        </p:blipFill>
        <p:spPr>
          <a:xfrm>
            <a:off x="1767406" y="1004775"/>
            <a:ext cx="5609189" cy="34787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0"/>
          <p:cNvSpPr txBox="1">
            <a:spLocks noGrp="1"/>
          </p:cNvSpPr>
          <p:nvPr>
            <p:ph type="title" idx="4294967295"/>
          </p:nvPr>
        </p:nvSpPr>
        <p:spPr>
          <a:xfrm>
            <a:off x="1303800" y="148875"/>
            <a:ext cx="7030500" cy="9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Overall Findings of the Survey</a:t>
            </a:r>
            <a:endParaRPr/>
          </a:p>
        </p:txBody>
      </p:sp>
      <p:sp>
        <p:nvSpPr>
          <p:cNvPr id="641" name="Google Shape;641;p50"/>
          <p:cNvSpPr txBox="1">
            <a:spLocks noGrp="1"/>
          </p:cNvSpPr>
          <p:nvPr>
            <p:ph type="body" idx="4294967295"/>
          </p:nvPr>
        </p:nvSpPr>
        <p:spPr>
          <a:xfrm>
            <a:off x="298475" y="1148175"/>
            <a:ext cx="8563200" cy="3588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dirty="0">
                <a:solidFill>
                  <a:schemeClr val="bg2">
                    <a:lumMod val="50000"/>
                  </a:schemeClr>
                </a:solidFill>
              </a:rPr>
              <a:t>Most Dominant Stakeholders:</a:t>
            </a:r>
            <a:r>
              <a:rPr lang="en" sz="2000" dirty="0">
                <a:solidFill>
                  <a:schemeClr val="bg2">
                    <a:lumMod val="50000"/>
                  </a:schemeClr>
                </a:solidFill>
              </a:rPr>
              <a:t> Students or Unemployed</a:t>
            </a:r>
            <a:endParaRPr sz="2000" dirty="0">
              <a:solidFill>
                <a:schemeClr val="bg2">
                  <a:lumMod val="50000"/>
                </a:schemeClr>
              </a:solidFill>
            </a:endParaRPr>
          </a:p>
          <a:p>
            <a:pPr marL="457200" lvl="0" indent="-355600" algn="l" rtl="0">
              <a:spcBef>
                <a:spcPts val="0"/>
              </a:spcBef>
              <a:spcAft>
                <a:spcPts val="0"/>
              </a:spcAft>
              <a:buSzPts val="2000"/>
              <a:buChar char="●"/>
            </a:pPr>
            <a:r>
              <a:rPr lang="en" sz="2000" dirty="0">
                <a:solidFill>
                  <a:schemeClr val="bg2">
                    <a:lumMod val="50000"/>
                  </a:schemeClr>
                </a:solidFill>
              </a:rPr>
              <a:t>Young adult males in the range of 20-29 most </a:t>
            </a:r>
            <a:r>
              <a:rPr lang="en" sz="2000" b="1" dirty="0">
                <a:solidFill>
                  <a:schemeClr val="bg2">
                    <a:lumMod val="50000"/>
                  </a:schemeClr>
                </a:solidFill>
              </a:rPr>
              <a:t>interested</a:t>
            </a:r>
            <a:endParaRPr sz="2000" b="1" dirty="0">
              <a:solidFill>
                <a:schemeClr val="bg2">
                  <a:lumMod val="50000"/>
                </a:schemeClr>
              </a:solidFill>
            </a:endParaRPr>
          </a:p>
          <a:p>
            <a:pPr marL="457200" lvl="0" indent="-355600" algn="l" rtl="0">
              <a:spcBef>
                <a:spcPts val="0"/>
              </a:spcBef>
              <a:spcAft>
                <a:spcPts val="0"/>
              </a:spcAft>
              <a:buSzPts val="2000"/>
              <a:buChar char="●"/>
            </a:pPr>
            <a:r>
              <a:rPr lang="en" sz="2000" dirty="0">
                <a:solidFill>
                  <a:schemeClr val="bg2">
                    <a:lumMod val="50000"/>
                  </a:schemeClr>
                </a:solidFill>
              </a:rPr>
              <a:t>Many know about Online Judge but a </a:t>
            </a:r>
            <a:r>
              <a:rPr lang="en" sz="2000" b="1" dirty="0">
                <a:solidFill>
                  <a:schemeClr val="bg2">
                    <a:lumMod val="50000"/>
                  </a:schemeClr>
                </a:solidFill>
              </a:rPr>
              <a:t>portion</a:t>
            </a:r>
            <a:r>
              <a:rPr lang="en" sz="2000" dirty="0">
                <a:solidFill>
                  <a:schemeClr val="bg2">
                    <a:lumMod val="50000"/>
                  </a:schemeClr>
                </a:solidFill>
              </a:rPr>
              <a:t> is interested</a:t>
            </a:r>
            <a:endParaRPr sz="2000" dirty="0">
              <a:solidFill>
                <a:schemeClr val="bg2">
                  <a:lumMod val="50000"/>
                </a:schemeClr>
              </a:solidFill>
            </a:endParaRPr>
          </a:p>
          <a:p>
            <a:pPr marL="457200" lvl="0" indent="-355600" algn="l" rtl="0">
              <a:spcBef>
                <a:spcPts val="0"/>
              </a:spcBef>
              <a:spcAft>
                <a:spcPts val="0"/>
              </a:spcAft>
              <a:buSzPts val="2000"/>
              <a:buChar char="●"/>
            </a:pPr>
            <a:r>
              <a:rPr lang="en" sz="2000" b="1" dirty="0">
                <a:solidFill>
                  <a:schemeClr val="bg2">
                    <a:lumMod val="50000"/>
                  </a:schemeClr>
                </a:solidFill>
              </a:rPr>
              <a:t>Most Preferred Language</a:t>
            </a:r>
            <a:r>
              <a:rPr lang="en" sz="2000" dirty="0">
                <a:solidFill>
                  <a:schemeClr val="bg2">
                    <a:lumMod val="50000"/>
                  </a:schemeClr>
                </a:solidFill>
              </a:rPr>
              <a:t>: C/C++</a:t>
            </a:r>
            <a:endParaRPr sz="2000" dirty="0">
              <a:solidFill>
                <a:schemeClr val="bg2">
                  <a:lumMod val="50000"/>
                </a:schemeClr>
              </a:solidFill>
            </a:endParaRPr>
          </a:p>
          <a:p>
            <a:pPr marL="457200" lvl="0" indent="-355600" algn="l" rtl="0">
              <a:spcBef>
                <a:spcPts val="0"/>
              </a:spcBef>
              <a:spcAft>
                <a:spcPts val="0"/>
              </a:spcAft>
              <a:buSzPts val="2000"/>
              <a:buChar char="●"/>
            </a:pPr>
            <a:r>
              <a:rPr lang="en" sz="2000" dirty="0">
                <a:solidFill>
                  <a:schemeClr val="bg2">
                    <a:lumMod val="50000"/>
                  </a:schemeClr>
                </a:solidFill>
              </a:rPr>
              <a:t>Most have </a:t>
            </a:r>
            <a:r>
              <a:rPr lang="en" sz="2000" b="1" dirty="0">
                <a:solidFill>
                  <a:schemeClr val="bg2">
                    <a:lumMod val="50000"/>
                  </a:schemeClr>
                </a:solidFill>
              </a:rPr>
              <a:t>moderate confidence </a:t>
            </a:r>
            <a:r>
              <a:rPr lang="en" sz="2000" dirty="0">
                <a:solidFill>
                  <a:schemeClr val="bg2">
                    <a:lumMod val="50000"/>
                  </a:schemeClr>
                </a:solidFill>
              </a:rPr>
              <a:t>in coding skills.</a:t>
            </a:r>
            <a:endParaRPr sz="2000" dirty="0">
              <a:solidFill>
                <a:schemeClr val="bg2">
                  <a:lumMod val="50000"/>
                </a:schemeClr>
              </a:solidFill>
            </a:endParaRPr>
          </a:p>
          <a:p>
            <a:pPr marL="457200" lvl="0" indent="-355600" algn="l" rtl="0">
              <a:spcBef>
                <a:spcPts val="0"/>
              </a:spcBef>
              <a:spcAft>
                <a:spcPts val="0"/>
              </a:spcAft>
              <a:buSzPts val="2000"/>
              <a:buChar char="●"/>
            </a:pPr>
            <a:r>
              <a:rPr lang="en" sz="2000" dirty="0">
                <a:solidFill>
                  <a:schemeClr val="bg2">
                    <a:lumMod val="50000"/>
                  </a:schemeClr>
                </a:solidFill>
              </a:rPr>
              <a:t>Most of participants were not hired by online. </a:t>
            </a:r>
            <a:endParaRPr sz="2000" dirty="0">
              <a:solidFill>
                <a:schemeClr val="bg2">
                  <a:lumMod val="50000"/>
                </a:schemeClr>
              </a:solidFill>
            </a:endParaRPr>
          </a:p>
          <a:p>
            <a:pPr marL="457200" lvl="0" indent="-355600" algn="l" rtl="0">
              <a:spcBef>
                <a:spcPts val="0"/>
              </a:spcBef>
              <a:spcAft>
                <a:spcPts val="0"/>
              </a:spcAft>
              <a:buSzPts val="2000"/>
              <a:buChar char="●"/>
            </a:pPr>
            <a:r>
              <a:rPr lang="en" sz="2000" b="1" dirty="0">
                <a:solidFill>
                  <a:schemeClr val="bg2">
                    <a:lumMod val="50000"/>
                  </a:schemeClr>
                </a:solidFill>
              </a:rPr>
              <a:t>Expected</a:t>
            </a:r>
            <a:r>
              <a:rPr lang="en" sz="2000" dirty="0">
                <a:solidFill>
                  <a:schemeClr val="bg2">
                    <a:lumMod val="50000"/>
                  </a:schemeClr>
                </a:solidFill>
              </a:rPr>
              <a:t> minimum salary </a:t>
            </a:r>
            <a:r>
              <a:rPr lang="en" sz="2000" b="1" dirty="0">
                <a:solidFill>
                  <a:schemeClr val="bg2">
                    <a:lumMod val="50000"/>
                  </a:schemeClr>
                </a:solidFill>
              </a:rPr>
              <a:t>BDT20</a:t>
            </a:r>
            <a:r>
              <a:rPr lang="en" sz="2000" dirty="0">
                <a:solidFill>
                  <a:schemeClr val="bg2">
                    <a:lumMod val="50000"/>
                  </a:schemeClr>
                </a:solidFill>
              </a:rPr>
              <a:t>,000</a:t>
            </a:r>
            <a:endParaRPr sz="2000" dirty="0">
              <a:solidFill>
                <a:schemeClr val="bg2">
                  <a:lumMod val="50000"/>
                </a:schemeClr>
              </a:solidFill>
            </a:endParaRPr>
          </a:p>
        </p:txBody>
      </p:sp>
      <p:sp>
        <p:nvSpPr>
          <p:cNvPr id="642" name="Google Shape;642;p5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643" name="Google Shape;643;p50"/>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44" name="Google Shape;644;p50"/>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650" name="Google Shape;650;p51"/>
          <p:cNvSpPr txBox="1">
            <a:spLocks noGrp="1"/>
          </p:cNvSpPr>
          <p:nvPr>
            <p:ph type="body" idx="4294967295"/>
          </p:nvPr>
        </p:nvSpPr>
        <p:spPr>
          <a:xfrm>
            <a:off x="290400" y="960450"/>
            <a:ext cx="8563200" cy="364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b="1">
                <a:solidFill>
                  <a:srgbClr val="000000"/>
                </a:solidFill>
              </a:rPr>
              <a:t>Categorizing</a:t>
            </a:r>
            <a:r>
              <a:rPr lang="en" sz="2000">
                <a:solidFill>
                  <a:srgbClr val="000000"/>
                </a:solidFill>
              </a:rPr>
              <a:t> problems is the most important</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The project managers need </a:t>
            </a:r>
            <a:r>
              <a:rPr lang="en" sz="2000" b="1">
                <a:solidFill>
                  <a:srgbClr val="000000"/>
                </a:solidFill>
              </a:rPr>
              <a:t>less</a:t>
            </a:r>
            <a:r>
              <a:rPr lang="en" sz="2000">
                <a:solidFill>
                  <a:srgbClr val="000000"/>
                </a:solidFill>
              </a:rPr>
              <a:t> mobile app and game developers</a:t>
            </a:r>
            <a:endParaRPr sz="20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Adding Machine Learning supported by </a:t>
            </a:r>
            <a:r>
              <a:rPr lang="en" sz="2000" b="1">
                <a:solidFill>
                  <a:srgbClr val="000000"/>
                </a:solidFill>
              </a:rPr>
              <a:t>majority</a:t>
            </a:r>
            <a:endParaRPr sz="2000" b="1">
              <a:solidFill>
                <a:srgbClr val="000000"/>
              </a:solidFill>
            </a:endParaRPr>
          </a:p>
          <a:p>
            <a:pPr marL="457200" lvl="0" indent="-355600" algn="l" rtl="0">
              <a:spcBef>
                <a:spcPts val="0"/>
              </a:spcBef>
              <a:spcAft>
                <a:spcPts val="0"/>
              </a:spcAft>
              <a:buClr>
                <a:srgbClr val="000000"/>
              </a:buClr>
              <a:buSzPts val="2000"/>
              <a:buChar char="●"/>
            </a:pPr>
            <a:r>
              <a:rPr lang="en" sz="2000" b="1">
                <a:solidFill>
                  <a:srgbClr val="000000"/>
                </a:solidFill>
                <a:highlight>
                  <a:srgbClr val="FFFFFF"/>
                </a:highlight>
              </a:rPr>
              <a:t>Half</a:t>
            </a:r>
            <a:r>
              <a:rPr lang="en" sz="2000">
                <a:solidFill>
                  <a:srgbClr val="000000"/>
                </a:solidFill>
                <a:highlight>
                  <a:srgbClr val="FFFFFF"/>
                </a:highlight>
              </a:rPr>
              <a:t> of the project managers want to have a </a:t>
            </a:r>
            <a:r>
              <a:rPr lang="en" sz="2000" b="1">
                <a:solidFill>
                  <a:srgbClr val="000000"/>
                </a:solidFill>
                <a:highlight>
                  <a:srgbClr val="FFFFFF"/>
                </a:highlight>
              </a:rPr>
              <a:t>Quality Technical Assessments </a:t>
            </a:r>
            <a:r>
              <a:rPr lang="en" sz="2000">
                <a:solidFill>
                  <a:srgbClr val="000000"/>
                </a:solidFill>
                <a:highlight>
                  <a:srgbClr val="FFFFFF"/>
                </a:highlight>
              </a:rPr>
              <a:t>and </a:t>
            </a:r>
            <a:r>
              <a:rPr lang="en" sz="2000" b="1">
                <a:solidFill>
                  <a:srgbClr val="000000"/>
                </a:solidFill>
                <a:highlight>
                  <a:srgbClr val="FFFFFF"/>
                </a:highlight>
              </a:rPr>
              <a:t>Live Interview system</a:t>
            </a:r>
            <a:r>
              <a:rPr lang="en" sz="2000">
                <a:solidFill>
                  <a:srgbClr val="000000"/>
                </a:solidFill>
                <a:highlight>
                  <a:srgbClr val="FFFFFF"/>
                </a:highlight>
              </a:rPr>
              <a:t>.</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Services with beautiful </a:t>
            </a:r>
            <a:r>
              <a:rPr lang="en" sz="2000" b="1">
                <a:solidFill>
                  <a:srgbClr val="000000"/>
                </a:solidFill>
                <a:highlight>
                  <a:srgbClr val="FFFFFF"/>
                </a:highlight>
              </a:rPr>
              <a:t>UI/UX</a:t>
            </a:r>
            <a:r>
              <a:rPr lang="en" sz="2000">
                <a:solidFill>
                  <a:srgbClr val="000000"/>
                </a:solidFill>
                <a:highlight>
                  <a:srgbClr val="FFFFFF"/>
                </a:highlight>
              </a:rPr>
              <a:t> is desirable</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3-4 years of </a:t>
            </a:r>
            <a:r>
              <a:rPr lang="en" sz="2000" b="1">
                <a:solidFill>
                  <a:srgbClr val="000000"/>
                </a:solidFill>
                <a:highlight>
                  <a:srgbClr val="FFFFFF"/>
                </a:highlight>
              </a:rPr>
              <a:t>experience</a:t>
            </a:r>
            <a:r>
              <a:rPr lang="en" sz="2000">
                <a:solidFill>
                  <a:srgbClr val="000000"/>
                </a:solidFill>
                <a:highlight>
                  <a:srgbClr val="FFFFFF"/>
                </a:highlight>
              </a:rPr>
              <a:t> expected</a:t>
            </a:r>
            <a:endParaRPr sz="2000">
              <a:solidFill>
                <a:srgbClr val="000000"/>
              </a:solidFill>
              <a:highlight>
                <a:srgbClr val="FFFFFF"/>
              </a:highlight>
            </a:endParaRPr>
          </a:p>
        </p:txBody>
      </p:sp>
      <p:sp>
        <p:nvSpPr>
          <p:cNvPr id="651" name="Google Shape;651;p51"/>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52" name="Google Shape;652;p51"/>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6"/>
        <p:cNvGrpSpPr/>
        <p:nvPr/>
      </p:nvGrpSpPr>
      <p:grpSpPr>
        <a:xfrm>
          <a:off x="0" y="0"/>
          <a:ext cx="0" cy="0"/>
          <a:chOff x="0" y="0"/>
          <a:chExt cx="0" cy="0"/>
        </a:xfrm>
      </p:grpSpPr>
      <p:sp>
        <p:nvSpPr>
          <p:cNvPr id="657" name="Google Shape;657;p52"/>
          <p:cNvSpPr txBox="1">
            <a:spLocks noGrp="1"/>
          </p:cNvSpPr>
          <p:nvPr>
            <p:ph type="title"/>
          </p:nvPr>
        </p:nvSpPr>
        <p:spPr>
          <a:xfrm>
            <a:off x="-100" y="-13075"/>
            <a:ext cx="9144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658" name="Google Shape;658;p5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
        <p:nvSpPr>
          <p:cNvPr id="659" name="Google Shape;659;p52"/>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660" name="Google Shape;660;p52"/>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666" name="Google Shape;666;p53"/>
          <p:cNvSpPr txBox="1">
            <a:spLocks noGrp="1"/>
          </p:cNvSpPr>
          <p:nvPr>
            <p:ph type="body" idx="4294967295"/>
          </p:nvPr>
        </p:nvSpPr>
        <p:spPr>
          <a:xfrm>
            <a:off x="1303800" y="804475"/>
            <a:ext cx="7030500" cy="37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000000"/>
                </a:solidFill>
                <a:highlight>
                  <a:srgbClr val="FFFFFF"/>
                </a:highlight>
              </a:rPr>
              <a:t> Website will be a success if </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Quality problems are provided</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 Technical Assessment Test is included</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Machine Learning problems add some value</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Live Interview is added</a:t>
            </a:r>
            <a:endParaRPr sz="2000">
              <a:solidFill>
                <a:srgbClr val="000000"/>
              </a:solidFill>
              <a:highlight>
                <a:srgbClr val="FFFFFF"/>
              </a:highlight>
            </a:endParaRPr>
          </a:p>
          <a:p>
            <a:pPr marL="457200" lvl="0" indent="-355600" algn="l" rtl="0">
              <a:spcBef>
                <a:spcPts val="0"/>
              </a:spcBef>
              <a:spcAft>
                <a:spcPts val="0"/>
              </a:spcAft>
              <a:buClr>
                <a:srgbClr val="000000"/>
              </a:buClr>
              <a:buSzPts val="2000"/>
              <a:buChar char="●"/>
            </a:pPr>
            <a:r>
              <a:rPr lang="en" sz="2000">
                <a:solidFill>
                  <a:srgbClr val="000000"/>
                </a:solidFill>
                <a:highlight>
                  <a:srgbClr val="FFFFFF"/>
                </a:highlight>
              </a:rPr>
              <a:t>Beautiful and interactive UI/UX</a:t>
            </a:r>
            <a:endParaRPr sz="2000">
              <a:solidFill>
                <a:srgbClr val="000000"/>
              </a:solidFill>
              <a:highlight>
                <a:srgbClr val="FFFFFF"/>
              </a:highlight>
            </a:endParaRPr>
          </a:p>
        </p:txBody>
      </p:sp>
      <p:sp>
        <p:nvSpPr>
          <p:cNvPr id="667" name="Google Shape;667;p53"/>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668" name="Google Shape;668;p53"/>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18"/>
          <p:cNvSpPr txBox="1">
            <a:spLocks noGrp="1"/>
          </p:cNvSpPr>
          <p:nvPr>
            <p:ph type="body" idx="4294967295"/>
          </p:nvPr>
        </p:nvSpPr>
        <p:spPr>
          <a:xfrm>
            <a:off x="450900" y="410327"/>
            <a:ext cx="8242200" cy="4128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2000" dirty="0">
                <a:solidFill>
                  <a:srgbClr val="000000"/>
                </a:solidFill>
                <a:latin typeface="Trebuchet MS"/>
                <a:ea typeface="Trebuchet MS"/>
                <a:cs typeface="Trebuchet MS"/>
                <a:sym typeface="Trebuchet MS"/>
              </a:rPr>
              <a:t>Our Project Coding Cat is an Online Judge where the user will be able to build up their coding skills by solving problems with the help of using their favourite programming language. </a:t>
            </a:r>
            <a:endParaRPr sz="2000" dirty="0">
              <a:latin typeface="Trebuchet MS"/>
              <a:ea typeface="Trebuchet MS"/>
              <a:cs typeface="Trebuchet MS"/>
              <a:sym typeface="Trebuchet MS"/>
            </a:endParaRPr>
          </a:p>
        </p:txBody>
      </p:sp>
      <p:sp>
        <p:nvSpPr>
          <p:cNvPr id="326" name="Google Shape;326;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327" name="Google Shape;327;p18"/>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28" name="Google Shape;328;p18"/>
          <p:cNvSpPr txBox="1"/>
          <p:nvPr/>
        </p:nvSpPr>
        <p:spPr>
          <a:xfrm>
            <a:off x="40102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76D9E"/>
        </a:solidFill>
        <a:effectLst/>
      </p:bgPr>
    </p:bg>
    <p:spTree>
      <p:nvGrpSpPr>
        <p:cNvPr id="1" name="Shape 672"/>
        <p:cNvGrpSpPr/>
        <p:nvPr/>
      </p:nvGrpSpPr>
      <p:grpSpPr>
        <a:xfrm>
          <a:off x="0" y="0"/>
          <a:ext cx="0" cy="0"/>
          <a:chOff x="0" y="0"/>
          <a:chExt cx="0" cy="0"/>
        </a:xfrm>
      </p:grpSpPr>
      <p:sp>
        <p:nvSpPr>
          <p:cNvPr id="673" name="Google Shape;673;p54"/>
          <p:cNvSpPr txBox="1">
            <a:spLocks noGrp="1"/>
          </p:cNvSpPr>
          <p:nvPr>
            <p:ph type="title"/>
          </p:nvPr>
        </p:nvSpPr>
        <p:spPr>
          <a:xfrm>
            <a:off x="3740175" y="1790700"/>
            <a:ext cx="3429000" cy="15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latin typeface="Amatic SC"/>
                <a:ea typeface="Amatic SC"/>
                <a:cs typeface="Amatic SC"/>
                <a:sym typeface="Amatic SC"/>
              </a:rPr>
              <a:t>Thank You</a:t>
            </a:r>
            <a:endParaRPr sz="7200" dirty="0">
              <a:latin typeface="Amatic SC"/>
              <a:ea typeface="Amatic SC"/>
              <a:cs typeface="Amatic SC"/>
              <a:sym typeface="Amatic SC"/>
            </a:endParaRPr>
          </a:p>
        </p:txBody>
      </p:sp>
      <p:sp>
        <p:nvSpPr>
          <p:cNvPr id="674" name="Google Shape;674;p5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675" name="Google Shape;675;p54"/>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676" name="Google Shape;676;p54"/>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pic>
        <p:nvPicPr>
          <p:cNvPr id="677" name="Google Shape;677;p54"/>
          <p:cNvPicPr preferRelativeResize="0"/>
          <p:nvPr/>
        </p:nvPicPr>
        <p:blipFill>
          <a:blip r:embed="rId3">
            <a:alphaModFix/>
          </a:blip>
          <a:stretch>
            <a:fillRect/>
          </a:stretch>
        </p:blipFill>
        <p:spPr>
          <a:xfrm>
            <a:off x="186050" y="1066138"/>
            <a:ext cx="3619250" cy="30112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500" fill="hold"/>
                                        <p:tgtEl>
                                          <p:spTgt spid="673"/>
                                        </p:tgtEl>
                                        <p:attrNameLst>
                                          <p:attrName>ppt_x</p:attrName>
                                        </p:attrNameLst>
                                      </p:cBhvr>
                                      <p:tavLst>
                                        <p:tav tm="0">
                                          <p:val>
                                            <p:strVal val="#ppt_x"/>
                                          </p:val>
                                        </p:tav>
                                        <p:tav tm="100000">
                                          <p:val>
                                            <p:strVal val="#ppt_x"/>
                                          </p:val>
                                        </p:tav>
                                      </p:tavLst>
                                    </p:anim>
                                    <p:anim calcmode="lin" valueType="num">
                                      <p:cBhvr additive="base">
                                        <p:cTn id="8" dur="500" fill="hold"/>
                                        <p:tgtEl>
                                          <p:spTgt spid="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672"/>
        <p:cNvGrpSpPr/>
        <p:nvPr/>
      </p:nvGrpSpPr>
      <p:grpSpPr>
        <a:xfrm>
          <a:off x="0" y="0"/>
          <a:ext cx="0" cy="0"/>
          <a:chOff x="0" y="0"/>
          <a:chExt cx="0" cy="0"/>
        </a:xfrm>
      </p:grpSpPr>
      <p:sp>
        <p:nvSpPr>
          <p:cNvPr id="673" name="Google Shape;673;p54"/>
          <p:cNvSpPr txBox="1">
            <a:spLocks noGrp="1"/>
          </p:cNvSpPr>
          <p:nvPr>
            <p:ph type="title"/>
          </p:nvPr>
        </p:nvSpPr>
        <p:spPr>
          <a:xfrm>
            <a:off x="1515382" y="1790700"/>
            <a:ext cx="6113236" cy="15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smtClean="0">
                <a:latin typeface="Amatic SC"/>
                <a:ea typeface="Amatic SC"/>
                <a:cs typeface="Amatic SC"/>
                <a:sym typeface="Amatic SC"/>
              </a:rPr>
              <a:t>Any Q</a:t>
            </a:r>
            <a:r>
              <a:rPr lang="en-US" sz="7200" dirty="0" smtClean="0">
                <a:latin typeface="Amatic SC"/>
                <a:ea typeface="Amatic SC"/>
                <a:cs typeface="Amatic SC"/>
                <a:sym typeface="Amatic SC"/>
              </a:rPr>
              <a:t>u</a:t>
            </a:r>
            <a:r>
              <a:rPr lang="en" sz="7200" dirty="0" smtClean="0">
                <a:latin typeface="Amatic SC"/>
                <a:ea typeface="Amatic SC"/>
                <a:cs typeface="Amatic SC"/>
                <a:sym typeface="Amatic SC"/>
              </a:rPr>
              <a:t>estions?</a:t>
            </a:r>
            <a:endParaRPr sz="7200" dirty="0">
              <a:latin typeface="Amatic SC"/>
              <a:ea typeface="Amatic SC"/>
              <a:cs typeface="Amatic SC"/>
              <a:sym typeface="Amatic SC"/>
            </a:endParaRPr>
          </a:p>
        </p:txBody>
      </p:sp>
      <p:sp>
        <p:nvSpPr>
          <p:cNvPr id="674" name="Google Shape;674;p5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675" name="Google Shape;675;p54"/>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676" name="Google Shape;676;p54"/>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28836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p:cTn id="7" dur="500" fill="hold"/>
                                        <p:tgtEl>
                                          <p:spTgt spid="673"/>
                                        </p:tgtEl>
                                        <p:attrNameLst>
                                          <p:attrName>ppt_w</p:attrName>
                                        </p:attrNameLst>
                                      </p:cBhvr>
                                      <p:tavLst>
                                        <p:tav tm="0">
                                          <p:val>
                                            <p:fltVal val="0"/>
                                          </p:val>
                                        </p:tav>
                                        <p:tav tm="100000">
                                          <p:val>
                                            <p:strVal val="#ppt_w"/>
                                          </p:val>
                                        </p:tav>
                                      </p:tavLst>
                                    </p:anim>
                                    <p:anim calcmode="lin" valueType="num">
                                      <p:cBhvr>
                                        <p:cTn id="8" dur="500" fill="hold"/>
                                        <p:tgtEl>
                                          <p:spTgt spid="673"/>
                                        </p:tgtEl>
                                        <p:attrNameLst>
                                          <p:attrName>ppt_h</p:attrName>
                                        </p:attrNameLst>
                                      </p:cBhvr>
                                      <p:tavLst>
                                        <p:tav tm="0">
                                          <p:val>
                                            <p:fltVal val="0"/>
                                          </p:val>
                                        </p:tav>
                                        <p:tav tm="100000">
                                          <p:val>
                                            <p:strVal val="#ppt_h"/>
                                          </p:val>
                                        </p:tav>
                                      </p:tavLst>
                                    </p:anim>
                                    <p:animEffect transition="in" filter="fade">
                                      <p:cBhvr>
                                        <p:cTn id="9" dur="5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2"/>
        <p:cNvGrpSpPr/>
        <p:nvPr/>
      </p:nvGrpSpPr>
      <p:grpSpPr>
        <a:xfrm>
          <a:off x="0" y="0"/>
          <a:ext cx="0" cy="0"/>
          <a:chOff x="0" y="0"/>
          <a:chExt cx="0" cy="0"/>
        </a:xfrm>
      </p:grpSpPr>
      <p:sp>
        <p:nvSpPr>
          <p:cNvPr id="333" name="Google Shape;333;p19"/>
          <p:cNvSpPr txBox="1">
            <a:spLocks noGrp="1"/>
          </p:cNvSpPr>
          <p:nvPr>
            <p:ph type="title"/>
          </p:nvPr>
        </p:nvSpPr>
        <p:spPr>
          <a:xfrm>
            <a:off x="-100" y="0"/>
            <a:ext cx="9144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Requirements Specification</a:t>
            </a:r>
            <a:endParaRPr/>
          </a:p>
        </p:txBody>
      </p:sp>
      <p:sp>
        <p:nvSpPr>
          <p:cNvPr id="334" name="Google Shape;334;p1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35" name="Google Shape;335;p19"/>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August 06, 2019</a:t>
            </a:r>
            <a:endParaRPr sz="1200">
              <a:solidFill>
                <a:schemeClr val="lt1"/>
              </a:solidFill>
              <a:latin typeface="Trebuchet MS"/>
              <a:ea typeface="Trebuchet MS"/>
              <a:cs typeface="Trebuchet MS"/>
              <a:sym typeface="Trebuchet MS"/>
            </a:endParaRPr>
          </a:p>
        </p:txBody>
      </p:sp>
      <p:sp>
        <p:nvSpPr>
          <p:cNvPr id="336" name="Google Shape;336;p19"/>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Trebuchet MS"/>
                <a:ea typeface="Trebuchet MS"/>
                <a:cs typeface="Trebuchet MS"/>
                <a:sym typeface="Trebuchet MS"/>
              </a:rPr>
              <a:t>Coding Cat</a:t>
            </a:r>
            <a:endParaRPr sz="12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20"/>
          <p:cNvSpPr txBox="1">
            <a:spLocks noGrp="1"/>
          </p:cNvSpPr>
          <p:nvPr>
            <p:ph type="title" idx="4294967295"/>
          </p:nvPr>
        </p:nvSpPr>
        <p:spPr>
          <a:xfrm>
            <a:off x="0" y="325582"/>
            <a:ext cx="9144000" cy="12722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rgbClr val="000000"/>
                </a:solidFill>
                <a:latin typeface="Maven Pro Black"/>
                <a:ea typeface="Maven Pro Black"/>
                <a:cs typeface="Maven Pro Black"/>
                <a:sym typeface="Maven Pro Black"/>
              </a:rPr>
              <a:t>Introduction</a:t>
            </a:r>
            <a:endParaRPr b="0" dirty="0">
              <a:solidFill>
                <a:srgbClr val="000000"/>
              </a:solidFill>
              <a:latin typeface="Maven Pro Black"/>
              <a:ea typeface="Maven Pro Black"/>
              <a:cs typeface="Maven Pro Black"/>
              <a:sym typeface="Maven Pro Black"/>
            </a:endParaRPr>
          </a:p>
        </p:txBody>
      </p:sp>
      <p:sp>
        <p:nvSpPr>
          <p:cNvPr id="342" name="Google Shape;342;p20"/>
          <p:cNvSpPr txBox="1">
            <a:spLocks noGrp="1"/>
          </p:cNvSpPr>
          <p:nvPr>
            <p:ph type="body" idx="4294967295"/>
          </p:nvPr>
        </p:nvSpPr>
        <p:spPr>
          <a:xfrm>
            <a:off x="502228" y="1597875"/>
            <a:ext cx="8139545" cy="2541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dirty="0"/>
              <a:t>Based on the survey, we want to</a:t>
            </a:r>
            <a:endParaRPr sz="1800" dirty="0"/>
          </a:p>
          <a:p>
            <a:pPr marL="457200" lvl="0" indent="-342900" algn="l" rtl="0">
              <a:lnSpc>
                <a:spcPct val="150000"/>
              </a:lnSpc>
              <a:spcBef>
                <a:spcPts val="1600"/>
              </a:spcBef>
              <a:spcAft>
                <a:spcPts val="0"/>
              </a:spcAft>
              <a:buSzPts val="1800"/>
              <a:buChar char="●"/>
            </a:pPr>
            <a:r>
              <a:rPr lang="en" sz="1800" dirty="0"/>
              <a:t>Specify all the functional and Non-functional requirements</a:t>
            </a:r>
            <a:endParaRPr sz="1800" dirty="0"/>
          </a:p>
          <a:p>
            <a:pPr marL="457200" lvl="0" indent="-342900" algn="l" rtl="0">
              <a:lnSpc>
                <a:spcPct val="150000"/>
              </a:lnSpc>
              <a:spcBef>
                <a:spcPts val="0"/>
              </a:spcBef>
              <a:spcAft>
                <a:spcPts val="0"/>
              </a:spcAft>
              <a:buSzPts val="1800"/>
              <a:buChar char="●"/>
            </a:pPr>
            <a:r>
              <a:rPr lang="en" sz="1800" dirty="0"/>
              <a:t>Incorporate suggestions from the survey</a:t>
            </a:r>
            <a:endParaRPr sz="1800" dirty="0"/>
          </a:p>
        </p:txBody>
      </p:sp>
      <p:sp>
        <p:nvSpPr>
          <p:cNvPr id="343" name="Google Shape;343;p2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44" name="Google Shape;344;p20"/>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45" name="Google Shape;345;p20"/>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51" name="Google Shape;351;p21"/>
          <p:cNvPicPr preferRelativeResize="0"/>
          <p:nvPr/>
        </p:nvPicPr>
        <p:blipFill>
          <a:blip r:embed="rId3">
            <a:alphaModFix/>
          </a:blip>
          <a:stretch>
            <a:fillRect/>
          </a:stretch>
        </p:blipFill>
        <p:spPr>
          <a:xfrm>
            <a:off x="1532318" y="888725"/>
            <a:ext cx="2316050" cy="1275043"/>
          </a:xfrm>
          <a:prstGeom prst="rect">
            <a:avLst/>
          </a:prstGeom>
          <a:noFill/>
          <a:ln>
            <a:noFill/>
          </a:ln>
        </p:spPr>
      </p:pic>
      <p:pic>
        <p:nvPicPr>
          <p:cNvPr id="352" name="Google Shape;352;p21"/>
          <p:cNvPicPr preferRelativeResize="0"/>
          <p:nvPr/>
        </p:nvPicPr>
        <p:blipFill>
          <a:blip r:embed="rId4">
            <a:alphaModFix/>
          </a:blip>
          <a:stretch>
            <a:fillRect/>
          </a:stretch>
        </p:blipFill>
        <p:spPr>
          <a:xfrm>
            <a:off x="5029164" y="888725"/>
            <a:ext cx="2316048" cy="1275043"/>
          </a:xfrm>
          <a:prstGeom prst="rect">
            <a:avLst/>
          </a:prstGeom>
          <a:noFill/>
          <a:ln>
            <a:noFill/>
          </a:ln>
        </p:spPr>
      </p:pic>
      <p:sp>
        <p:nvSpPr>
          <p:cNvPr id="353" name="Google Shape;353;p21"/>
          <p:cNvSpPr txBox="1"/>
          <p:nvPr/>
        </p:nvSpPr>
        <p:spPr>
          <a:xfrm>
            <a:off x="1532300" y="2163768"/>
            <a:ext cx="23163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Problem Solver</a:t>
            </a:r>
            <a:endParaRPr>
              <a:latin typeface="Trebuchet MS"/>
              <a:ea typeface="Trebuchet MS"/>
              <a:cs typeface="Trebuchet MS"/>
              <a:sym typeface="Trebuchet MS"/>
            </a:endParaRPr>
          </a:p>
        </p:txBody>
      </p:sp>
      <p:sp>
        <p:nvSpPr>
          <p:cNvPr id="354" name="Google Shape;354;p21"/>
          <p:cNvSpPr txBox="1"/>
          <p:nvPr/>
        </p:nvSpPr>
        <p:spPr>
          <a:xfrm>
            <a:off x="5029161" y="2163768"/>
            <a:ext cx="23163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Problem Setter</a:t>
            </a:r>
            <a:endParaRPr>
              <a:latin typeface="Trebuchet MS"/>
              <a:ea typeface="Trebuchet MS"/>
              <a:cs typeface="Trebuchet MS"/>
              <a:sym typeface="Trebuchet MS"/>
            </a:endParaRPr>
          </a:p>
        </p:txBody>
      </p:sp>
      <p:pic>
        <p:nvPicPr>
          <p:cNvPr id="355" name="Google Shape;355;p21"/>
          <p:cNvPicPr preferRelativeResize="0"/>
          <p:nvPr/>
        </p:nvPicPr>
        <p:blipFill>
          <a:blip r:embed="rId5">
            <a:alphaModFix/>
          </a:blip>
          <a:stretch>
            <a:fillRect/>
          </a:stretch>
        </p:blipFill>
        <p:spPr>
          <a:xfrm>
            <a:off x="1532300" y="2859075"/>
            <a:ext cx="2896034" cy="1536275"/>
          </a:xfrm>
          <a:prstGeom prst="rect">
            <a:avLst/>
          </a:prstGeom>
          <a:noFill/>
          <a:ln>
            <a:noFill/>
          </a:ln>
        </p:spPr>
      </p:pic>
      <p:sp>
        <p:nvSpPr>
          <p:cNvPr id="356" name="Google Shape;356;p21"/>
          <p:cNvSpPr txBox="1"/>
          <p:nvPr/>
        </p:nvSpPr>
        <p:spPr>
          <a:xfrm>
            <a:off x="4671854" y="3319966"/>
            <a:ext cx="2673600" cy="6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Software Development Companies</a:t>
            </a:r>
            <a:endParaRPr>
              <a:latin typeface="Trebuchet MS"/>
              <a:ea typeface="Trebuchet MS"/>
              <a:cs typeface="Trebuchet MS"/>
              <a:sym typeface="Trebuchet MS"/>
            </a:endParaRPr>
          </a:p>
        </p:txBody>
      </p:sp>
      <p:sp>
        <p:nvSpPr>
          <p:cNvPr id="357" name="Google Shape;357;p21"/>
          <p:cNvSpPr txBox="1"/>
          <p:nvPr/>
        </p:nvSpPr>
        <p:spPr>
          <a:xfrm>
            <a:off x="0" y="0"/>
            <a:ext cx="9144000" cy="8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Maven Pro"/>
                <a:ea typeface="Maven Pro"/>
                <a:cs typeface="Maven Pro"/>
                <a:sym typeface="Maven Pro"/>
              </a:rPr>
              <a:t>Types of stakeholders of the proposed system</a:t>
            </a:r>
            <a:endParaRPr sz="2400" b="1">
              <a:latin typeface="Maven Pro"/>
              <a:ea typeface="Maven Pro"/>
              <a:cs typeface="Maven Pro"/>
              <a:sym typeface="Maven Pro"/>
            </a:endParaRPr>
          </a:p>
        </p:txBody>
      </p:sp>
      <p:sp>
        <p:nvSpPr>
          <p:cNvPr id="358" name="Google Shape;358;p21"/>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59" name="Google Shape;359;p21"/>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65" name="Google Shape;365;p22"/>
          <p:cNvSpPr txBox="1">
            <a:spLocks noGrp="1"/>
          </p:cNvSpPr>
          <p:nvPr>
            <p:ph type="title" idx="4294967295"/>
          </p:nvPr>
        </p:nvSpPr>
        <p:spPr>
          <a:xfrm>
            <a:off x="0" y="40700"/>
            <a:ext cx="9144000" cy="1557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2400">
                <a:solidFill>
                  <a:srgbClr val="000000"/>
                </a:solidFill>
              </a:rPr>
              <a:t>Functionality grouping according to the users</a:t>
            </a:r>
            <a:endParaRPr sz="2400"/>
          </a:p>
        </p:txBody>
      </p:sp>
      <p:sp>
        <p:nvSpPr>
          <p:cNvPr id="366" name="Google Shape;366;p22"/>
          <p:cNvSpPr txBox="1">
            <a:spLocks noGrp="1"/>
          </p:cNvSpPr>
          <p:nvPr>
            <p:ph type="body" idx="4294967295"/>
          </p:nvPr>
        </p:nvSpPr>
        <p:spPr>
          <a:xfrm>
            <a:off x="0" y="1436775"/>
            <a:ext cx="9144000" cy="2939100"/>
          </a:xfrm>
          <a:prstGeom prst="rect">
            <a:avLst/>
          </a:prstGeom>
        </p:spPr>
        <p:txBody>
          <a:bodyPr spcFirstLastPara="1" wrap="square" lIns="91425" tIns="91425" rIns="91425" bIns="91425" anchor="ctr" anchorCtr="0">
            <a:noAutofit/>
          </a:bodyPr>
          <a:lstStyle/>
          <a:p>
            <a:pPr marL="3200400" lvl="0" indent="-406400" algn="l" rtl="0">
              <a:spcBef>
                <a:spcPts val="0"/>
              </a:spcBef>
              <a:spcAft>
                <a:spcPts val="0"/>
              </a:spcAft>
              <a:buClr>
                <a:srgbClr val="000000"/>
              </a:buClr>
              <a:buSzPts val="2800"/>
              <a:buAutoNum type="arabicPeriod"/>
            </a:pPr>
            <a:r>
              <a:rPr lang="en" sz="2800" dirty="0">
                <a:solidFill>
                  <a:srgbClr val="000000"/>
                </a:solidFill>
              </a:rPr>
              <a:t>Registered Users</a:t>
            </a:r>
            <a:endParaRPr sz="2800" dirty="0">
              <a:solidFill>
                <a:srgbClr val="000000"/>
              </a:solidFill>
            </a:endParaRPr>
          </a:p>
          <a:p>
            <a:pPr marL="3200400" lvl="0" indent="-406400" algn="l" rtl="0">
              <a:spcBef>
                <a:spcPts val="0"/>
              </a:spcBef>
              <a:spcAft>
                <a:spcPts val="0"/>
              </a:spcAft>
              <a:buClr>
                <a:srgbClr val="000000"/>
              </a:buClr>
              <a:buSzPts val="2800"/>
              <a:buAutoNum type="arabicPeriod"/>
            </a:pPr>
            <a:r>
              <a:rPr lang="en" sz="2800" dirty="0">
                <a:solidFill>
                  <a:srgbClr val="000000"/>
                </a:solidFill>
              </a:rPr>
              <a:t>Unregistered Users</a:t>
            </a:r>
            <a:endParaRPr sz="2800" dirty="0">
              <a:solidFill>
                <a:srgbClr val="000000"/>
              </a:solidFill>
            </a:endParaRPr>
          </a:p>
          <a:p>
            <a:pPr marL="3200400" lvl="0" indent="-406400" algn="l" rtl="0">
              <a:spcBef>
                <a:spcPts val="0"/>
              </a:spcBef>
              <a:spcAft>
                <a:spcPts val="0"/>
              </a:spcAft>
              <a:buClr>
                <a:srgbClr val="000000"/>
              </a:buClr>
              <a:buSzPts val="2800"/>
              <a:buAutoNum type="arabicPeriod"/>
            </a:pPr>
            <a:r>
              <a:rPr lang="en" sz="2800" dirty="0">
                <a:solidFill>
                  <a:srgbClr val="000000"/>
                </a:solidFill>
              </a:rPr>
              <a:t>Employee of Coding Cat</a:t>
            </a:r>
            <a:endParaRPr sz="2800" dirty="0">
              <a:solidFill>
                <a:srgbClr val="000000"/>
              </a:solidFill>
            </a:endParaRPr>
          </a:p>
          <a:p>
            <a:pPr marL="3200400" lvl="0" indent="-406400" algn="l" rtl="0">
              <a:spcBef>
                <a:spcPts val="0"/>
              </a:spcBef>
              <a:spcAft>
                <a:spcPts val="0"/>
              </a:spcAft>
              <a:buClr>
                <a:srgbClr val="000000"/>
              </a:buClr>
              <a:buSzPts val="2800"/>
              <a:buAutoNum type="arabicPeriod"/>
            </a:pPr>
            <a:r>
              <a:rPr lang="en" sz="2800" dirty="0">
                <a:solidFill>
                  <a:srgbClr val="000000"/>
                </a:solidFill>
              </a:rPr>
              <a:t>Companies</a:t>
            </a:r>
            <a:endParaRPr sz="2800" dirty="0">
              <a:solidFill>
                <a:srgbClr val="000000"/>
              </a:solidFill>
            </a:endParaRPr>
          </a:p>
        </p:txBody>
      </p:sp>
      <p:sp>
        <p:nvSpPr>
          <p:cNvPr id="367" name="Google Shape;367;p22"/>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68" name="Google Shape;368;p22"/>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3"/>
          <p:cNvSpPr txBox="1">
            <a:spLocks noGrp="1"/>
          </p:cNvSpPr>
          <p:nvPr>
            <p:ph type="title" idx="4294967295"/>
          </p:nvPr>
        </p:nvSpPr>
        <p:spPr>
          <a:xfrm>
            <a:off x="0" y="339225"/>
            <a:ext cx="9144000" cy="12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Functional Requirements</a:t>
            </a:r>
            <a:endParaRPr dirty="0">
              <a:solidFill>
                <a:srgbClr val="000000"/>
              </a:solidFill>
            </a:endParaRPr>
          </a:p>
        </p:txBody>
      </p:sp>
      <p:sp>
        <p:nvSpPr>
          <p:cNvPr id="374" name="Google Shape;374;p23"/>
          <p:cNvSpPr txBox="1">
            <a:spLocks noGrp="1"/>
          </p:cNvSpPr>
          <p:nvPr>
            <p:ph type="body" idx="4294967295"/>
          </p:nvPr>
        </p:nvSpPr>
        <p:spPr>
          <a:xfrm>
            <a:off x="0" y="1567541"/>
            <a:ext cx="9144000" cy="2885700"/>
          </a:xfrm>
          <a:prstGeom prst="rect">
            <a:avLst/>
          </a:prstGeom>
        </p:spPr>
        <p:txBody>
          <a:bodyPr spcFirstLastPara="1" wrap="square" lIns="91425" tIns="91425" rIns="91425" bIns="91425" anchor="t" anchorCtr="0">
            <a:noAutofit/>
          </a:bodyPr>
          <a:lstStyle/>
          <a:p>
            <a:pPr marL="3657600" lvl="0" indent="-355600" algn="l" rtl="0">
              <a:spcBef>
                <a:spcPts val="0"/>
              </a:spcBef>
              <a:spcAft>
                <a:spcPts val="0"/>
              </a:spcAft>
              <a:buClr>
                <a:srgbClr val="000000"/>
              </a:buClr>
              <a:buSzPts val="2000"/>
              <a:buAutoNum type="arabicPeriod"/>
            </a:pPr>
            <a:r>
              <a:rPr lang="en" sz="2000" dirty="0">
                <a:solidFill>
                  <a:srgbClr val="000000"/>
                </a:solidFill>
              </a:rPr>
              <a:t>Add New Users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View Problems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Solve Problems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Provide Verdicts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Providing and Record Scores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Record Verdicts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Setting Problems/ Assessments</a:t>
            </a:r>
            <a:endParaRPr sz="2000" dirty="0">
              <a:solidFill>
                <a:srgbClr val="000000"/>
              </a:solidFill>
            </a:endParaRPr>
          </a:p>
          <a:p>
            <a:pPr marL="3657600" lvl="0" indent="-355600" algn="l" rtl="0">
              <a:spcBef>
                <a:spcPts val="0"/>
              </a:spcBef>
              <a:spcAft>
                <a:spcPts val="0"/>
              </a:spcAft>
              <a:buClr>
                <a:srgbClr val="000000"/>
              </a:buClr>
              <a:buSzPts val="2000"/>
              <a:buAutoNum type="arabicPeriod"/>
            </a:pPr>
            <a:r>
              <a:rPr lang="en" sz="2000" dirty="0">
                <a:solidFill>
                  <a:srgbClr val="000000"/>
                </a:solidFill>
              </a:rPr>
              <a:t>Live Interviews</a:t>
            </a:r>
            <a:endParaRPr sz="2000" dirty="0">
              <a:solidFill>
                <a:srgbClr val="000000"/>
              </a:solidFill>
            </a:endParaRPr>
          </a:p>
        </p:txBody>
      </p:sp>
      <p:sp>
        <p:nvSpPr>
          <p:cNvPr id="375" name="Google Shape;375;p2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76" name="Google Shape;376;p23"/>
          <p:cNvSpPr txBox="1"/>
          <p:nvPr/>
        </p:nvSpPr>
        <p:spPr>
          <a:xfrm>
            <a:off x="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August 06, 2019</a:t>
            </a:r>
            <a:endParaRPr sz="1200">
              <a:latin typeface="Trebuchet MS"/>
              <a:ea typeface="Trebuchet MS"/>
              <a:cs typeface="Trebuchet MS"/>
              <a:sym typeface="Trebuchet MS"/>
            </a:endParaRPr>
          </a:p>
        </p:txBody>
      </p:sp>
      <p:sp>
        <p:nvSpPr>
          <p:cNvPr id="377" name="Google Shape;377;p23"/>
          <p:cNvSpPr txBox="1"/>
          <p:nvPr/>
        </p:nvSpPr>
        <p:spPr>
          <a:xfrm>
            <a:off x="3589350" y="4736975"/>
            <a:ext cx="1617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rebuchet MS"/>
                <a:ea typeface="Trebuchet MS"/>
                <a:cs typeface="Trebuchet MS"/>
                <a:sym typeface="Trebuchet MS"/>
              </a:rPr>
              <a:t>Coding Cat</a:t>
            </a:r>
            <a:endParaRPr sz="1200">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848</Words>
  <Application>Microsoft Office PowerPoint</Application>
  <PresentationFormat>On-screen Show (16:9)</PresentationFormat>
  <Paragraphs>253</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Trebuchet MS</vt:lpstr>
      <vt:lpstr>Amatic SC</vt:lpstr>
      <vt:lpstr>Roboto Thin</vt:lpstr>
      <vt:lpstr>Maven Pro Black</vt:lpstr>
      <vt:lpstr>Roboto</vt:lpstr>
      <vt:lpstr>Maven Pro</vt:lpstr>
      <vt:lpstr>Arial</vt:lpstr>
      <vt:lpstr>Roboto Medium</vt:lpstr>
      <vt:lpstr>Nunito</vt:lpstr>
      <vt:lpstr>Momentum</vt:lpstr>
      <vt:lpstr>Coding Cat</vt:lpstr>
      <vt:lpstr>Outline</vt:lpstr>
      <vt:lpstr>Introduction to Project</vt:lpstr>
      <vt:lpstr>PowerPoint Presentation</vt:lpstr>
      <vt:lpstr>Requirements Specification</vt:lpstr>
      <vt:lpstr>Introduction</vt:lpstr>
      <vt:lpstr>PowerPoint Presentation</vt:lpstr>
      <vt:lpstr>Functionality grouping according to the users</vt:lpstr>
      <vt:lpstr>Functional Requirements</vt:lpstr>
      <vt:lpstr>Non Functional Requirements</vt:lpstr>
      <vt:lpstr>Overall Constraints</vt:lpstr>
      <vt:lpstr>Interview and Questionnaire</vt:lpstr>
      <vt:lpstr>Sampling Decisions</vt:lpstr>
      <vt:lpstr>Sample Design</vt:lpstr>
      <vt:lpstr>Data Collection Tool Used</vt:lpstr>
      <vt:lpstr>Questionnaire on ‘Coding Cat’</vt:lpstr>
      <vt:lpstr>Present Data Analysis Graphs</vt:lpstr>
      <vt:lpstr>Gender</vt:lpstr>
      <vt:lpstr>Age Group</vt:lpstr>
      <vt:lpstr>Occupation</vt:lpstr>
      <vt:lpstr>Do You Like Coding?</vt:lpstr>
      <vt:lpstr>Do You Know about Online Judge?</vt:lpstr>
      <vt:lpstr>Online Judge Preferences</vt:lpstr>
      <vt:lpstr>Are You a Project Manager?</vt:lpstr>
      <vt:lpstr>Languages You Prefer for Coding (Talent’s Section)</vt:lpstr>
      <vt:lpstr>Confidence Level in Coding (Talent’s Section)</vt:lpstr>
      <vt:lpstr>Hired online by IT Companies (Talent’s Section)</vt:lpstr>
      <vt:lpstr>Expected salary (Talent’s Section)</vt:lpstr>
      <vt:lpstr>Online Judge Satisfaction (Talent’s Section)</vt:lpstr>
      <vt:lpstr>Want from an Online Judge (Talent’s Section)</vt:lpstr>
      <vt:lpstr>Hiring by IT Companies (Project Manager’s Section)</vt:lpstr>
      <vt:lpstr>Hiring from Online Judge Satisfaction Tools (Project Manager’s Section)</vt:lpstr>
      <vt:lpstr>Want from Online Judge while hiring (Project Manager’s Section)</vt:lpstr>
      <vt:lpstr>Hiring by Experience (Project Manager’s Section)</vt:lpstr>
      <vt:lpstr>Inclusion of Higher Concepts</vt:lpstr>
      <vt:lpstr>Overall Findings of the Survey</vt:lpstr>
      <vt:lpstr>PowerPoint Presentation</vt:lpstr>
      <vt:lpstr>Conclusion</vt:lpstr>
      <vt:lpstr>PowerPoint Presentation</vt:lpstr>
      <vt:lpstr>Thank You</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Cat</dc:title>
  <dc:creator>Ahmad Subaktagin Jabir</dc:creator>
  <cp:lastModifiedBy>Windows User</cp:lastModifiedBy>
  <cp:revision>4</cp:revision>
  <dcterms:modified xsi:type="dcterms:W3CDTF">2019-08-06T04:22:22Z</dcterms:modified>
</cp:coreProperties>
</file>